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57" r:id="rId2"/>
    <p:sldId id="348" r:id="rId3"/>
    <p:sldId id="311"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02"/>
    <p:restoredTop sz="94694"/>
  </p:normalViewPr>
  <p:slideViewPr>
    <p:cSldViewPr snapToGrid="0" snapToObjects="1">
      <p:cViewPr varScale="1">
        <p:scale>
          <a:sx n="164" d="100"/>
          <a:sy n="164" d="100"/>
        </p:scale>
        <p:origin x="82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AB0357-8A8F-0A4F-AD73-66804C48F716}" type="datetimeFigureOut">
              <a:rPr lang="en-US" smtClean="0"/>
              <a:t>11/29/20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428E5F-8F18-774C-B640-14B1A67061B9}" type="slidenum">
              <a:rPr lang="en-US" smtClean="0"/>
              <a:t>‹#›</a:t>
            </a:fld>
            <a:endParaRPr lang="en-US"/>
          </a:p>
        </p:txBody>
      </p:sp>
    </p:spTree>
    <p:extLst>
      <p:ext uri="{BB962C8B-B14F-4D97-AF65-F5344CB8AC3E}">
        <p14:creationId xmlns:p14="http://schemas.microsoft.com/office/powerpoint/2010/main" val="6935085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I’d like to show a few results for tropical cyclone simulations.  The left 3-panels show the observed global TC tracks during 1950-2018.  Color indicates CT strength and numbers show annually averaged TCs in each basin.  The similar maps in the middle and bottom panels show the simulated TCs in HR and LR.  Clearly, the overall TC numbers increase drastically in HR compared to LR.  However, even with this improvement in overall TC numbers, many model biases remain in HR. For example, the TC strength remains to be weaker than observation.  HR simulates too many TCs in the Southern Hemisphere but too few TCs in the North Atlantic.  The right 2-panels show the projected TC changes in the future by subtracting the TC track density averaged over the historical period of 1877-2005 from that over the future period of 2006-2100.  The upper panel shows the HR result, while the lower panel shows the LR result.  Clearly, we see more changes in HR than in LR.  In particular, there is an indication of northward shift of TC activity in the western North Pacific, but a reduced TC activity in the South Indian Ocean and the Northeastern Pacific.  The reduction in TC activity in the South Indian is consistent among many models in the </a:t>
            </a:r>
            <a:r>
              <a:rPr lang="en-US" dirty="0" err="1"/>
              <a:t>HighResMIP</a:t>
            </a:r>
            <a:r>
              <a:rPr lang="en-US" dirty="0"/>
              <a:t> project.</a:t>
            </a:r>
          </a:p>
        </p:txBody>
      </p:sp>
      <p:sp>
        <p:nvSpPr>
          <p:cNvPr id="4" name="Slide Number Placeholder 3"/>
          <p:cNvSpPr>
            <a:spLocks noGrp="1"/>
          </p:cNvSpPr>
          <p:nvPr>
            <p:ph type="sldNum" sz="quarter" idx="5"/>
          </p:nvPr>
        </p:nvSpPr>
        <p:spPr/>
        <p:txBody>
          <a:bodyPr/>
          <a:lstStyle/>
          <a:p>
            <a:fld id="{4CB3993E-4C4D-8E47-A7D8-6C7445B20844}" type="slidenum">
              <a:rPr lang="en-US" smtClean="0"/>
              <a:t>2</a:t>
            </a:fld>
            <a:endParaRPr lang="en-US"/>
          </a:p>
        </p:txBody>
      </p:sp>
    </p:spTree>
    <p:extLst>
      <p:ext uri="{BB962C8B-B14F-4D97-AF65-F5344CB8AC3E}">
        <p14:creationId xmlns:p14="http://schemas.microsoft.com/office/powerpoint/2010/main" val="1743605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summary, we see many improvements in the eddy-rich and TC-permitting CESM simulation over the standard resolution CESM simulation.  The examples shown in this presentation include a more realistic simulation of global mean sea-surface temperature and surface air-temperature, a more realistic mixed layer depth and SST annual cycle, an improved North Atlantic meridional heat transport at 26.5N and a more realistic simulation of Atlantic Multidecadal Variability, as well as much improved tropical cyclone and atmospheric river simulations.  We also show that some phenomena show little or no changes to horizontal resolution increase. For example, we see no significant changes in simulated ENSO cycle.  We also don’t see any significant changes in the simulated MJO in HR and LR run.  It is also worth pointing out that not everything is improved by increasing model resolutions.  In fact, some aspects of HR simulation are deteriorated from LR simulation.  For example, sea-ice extent and concentration are underestimated compared to LR and becomes more unrealistic. ACC transport in HR is too weak compared to LR and observations.  Rainfall bias along the ITCZ is increased in HR simulation.  In terms of lessons learned </a:t>
            </a:r>
            <a:r>
              <a:rPr lang="en-US" sz="1200" kern="1200" dirty="0">
                <a:solidFill>
                  <a:schemeClr val="tx1"/>
                </a:solidFill>
                <a:effectLst/>
                <a:latin typeface="+mn-lt"/>
                <a:ea typeface="+mn-ea"/>
                <a:cs typeface="+mn-cs"/>
              </a:rPr>
              <a:t>from our first experience with conducting a large set 16 of high‐resolution climate simulations</a:t>
            </a:r>
            <a:r>
              <a:rPr lang="en-US" dirty="0"/>
              <a:t>, it is clear that tuning TOA imbalance in HR models is much more difficult than in LR models because of </a:t>
            </a:r>
            <a:r>
              <a:rPr lang="en-US" sz="1200" kern="1200" dirty="0">
                <a:solidFill>
                  <a:schemeClr val="tx1"/>
                </a:solidFill>
                <a:effectLst/>
                <a:latin typeface="+mn-lt"/>
                <a:ea typeface="+mn-ea"/>
                <a:cs typeface="+mn-cs"/>
              </a:rPr>
              <a:t>exceedingly high computational cost.  We also learned that even for HR models, a long model spin-up is required to achieve stable climate. We see significant model drift in the first 150 years of PI CTRL, suggesting a minimum of 150-200 years of model spin-up is probably required.  Finally, I’d like to point out that some of the simulation datasets shown in this presentation have already been released.  The first 300 years of PI-CTRL is available via these web links.  The entire </a:t>
            </a:r>
            <a:r>
              <a:rPr lang="en-US" sz="1200" kern="1200" dirty="0" err="1">
                <a:solidFill>
                  <a:schemeClr val="tx1"/>
                </a:solidFill>
                <a:effectLst/>
                <a:latin typeface="+mn-lt"/>
                <a:ea typeface="+mn-ea"/>
                <a:cs typeface="+mn-cs"/>
              </a:rPr>
              <a:t>HighResMIP</a:t>
            </a:r>
            <a:r>
              <a:rPr lang="en-US" sz="1200" kern="1200" dirty="0">
                <a:solidFill>
                  <a:schemeClr val="tx1"/>
                </a:solidFill>
                <a:effectLst/>
                <a:latin typeface="+mn-lt"/>
                <a:ea typeface="+mn-ea"/>
                <a:cs typeface="+mn-cs"/>
              </a:rPr>
              <a:t> datasets are released via ESGF shown in this link.  And we will be releasing more datasets to the community by the end of this year or early next year. Thank you again for listening this presentation and I will be available on Dec 10 to answer </a:t>
            </a:r>
            <a:r>
              <a:rPr lang="en-US" sz="1200" kern="1200">
                <a:solidFill>
                  <a:schemeClr val="tx1"/>
                </a:solidFill>
                <a:effectLst/>
                <a:latin typeface="+mn-lt"/>
                <a:ea typeface="+mn-ea"/>
                <a:cs typeface="+mn-cs"/>
              </a:rPr>
              <a:t>any questions.</a:t>
            </a:r>
            <a:endParaRPr lang="en-US" dirty="0"/>
          </a:p>
        </p:txBody>
      </p:sp>
      <p:sp>
        <p:nvSpPr>
          <p:cNvPr id="4" name="Slide Number Placeholder 3"/>
          <p:cNvSpPr>
            <a:spLocks noGrp="1"/>
          </p:cNvSpPr>
          <p:nvPr>
            <p:ph type="sldNum" sz="quarter" idx="5"/>
          </p:nvPr>
        </p:nvSpPr>
        <p:spPr/>
        <p:txBody>
          <a:bodyPr/>
          <a:lstStyle/>
          <a:p>
            <a:fld id="{4CB3993E-4C4D-8E47-A7D8-6C7445B20844}" type="slidenum">
              <a:rPr lang="en-US" smtClean="0"/>
              <a:t>3</a:t>
            </a:fld>
            <a:endParaRPr lang="en-US"/>
          </a:p>
        </p:txBody>
      </p:sp>
    </p:spTree>
    <p:extLst>
      <p:ext uri="{BB962C8B-B14F-4D97-AF65-F5344CB8AC3E}">
        <p14:creationId xmlns:p14="http://schemas.microsoft.com/office/powerpoint/2010/main" val="42797015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2DB37-5635-DA4D-A501-82AE5A132D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58465BD-6CF3-2D40-B956-BC8F3EF03F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7B96348-D65B-714A-B190-C1E238D99FD5}"/>
              </a:ext>
            </a:extLst>
          </p:cNvPr>
          <p:cNvSpPr>
            <a:spLocks noGrp="1"/>
          </p:cNvSpPr>
          <p:nvPr>
            <p:ph type="dt" sz="half" idx="10"/>
          </p:nvPr>
        </p:nvSpPr>
        <p:spPr/>
        <p:txBody>
          <a:bodyPr/>
          <a:lstStyle/>
          <a:p>
            <a:fld id="{2F9F7072-64AA-304F-B361-58AAA3008CBD}" type="datetimeFigureOut">
              <a:rPr lang="en-US" smtClean="0"/>
              <a:t>11/29/20</a:t>
            </a:fld>
            <a:endParaRPr lang="en-US"/>
          </a:p>
        </p:txBody>
      </p:sp>
      <p:sp>
        <p:nvSpPr>
          <p:cNvPr id="5" name="Footer Placeholder 4">
            <a:extLst>
              <a:ext uri="{FF2B5EF4-FFF2-40B4-BE49-F238E27FC236}">
                <a16:creationId xmlns:a16="http://schemas.microsoft.com/office/drawing/2014/main" id="{35AA5613-4629-7E46-AF9D-F1D1831FAF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32A09F-30DB-B544-B5AE-8E3C24818D79}"/>
              </a:ext>
            </a:extLst>
          </p:cNvPr>
          <p:cNvSpPr>
            <a:spLocks noGrp="1"/>
          </p:cNvSpPr>
          <p:nvPr>
            <p:ph type="sldNum" sz="quarter" idx="12"/>
          </p:nvPr>
        </p:nvSpPr>
        <p:spPr/>
        <p:txBody>
          <a:bodyPr/>
          <a:lstStyle/>
          <a:p>
            <a:fld id="{14225B93-21A3-5B48-8A57-E50EE095CAC8}" type="slidenum">
              <a:rPr lang="en-US" smtClean="0"/>
              <a:t>‹#›</a:t>
            </a:fld>
            <a:endParaRPr lang="en-US"/>
          </a:p>
        </p:txBody>
      </p:sp>
    </p:spTree>
    <p:extLst>
      <p:ext uri="{BB962C8B-B14F-4D97-AF65-F5344CB8AC3E}">
        <p14:creationId xmlns:p14="http://schemas.microsoft.com/office/powerpoint/2010/main" val="1461886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6ACBF-0172-7945-817F-9255C6A7618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A11C298-52A1-3048-9236-7483EBDDE0F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C28EC3-C3CA-EC46-9301-5A0A487AC97D}"/>
              </a:ext>
            </a:extLst>
          </p:cNvPr>
          <p:cNvSpPr>
            <a:spLocks noGrp="1"/>
          </p:cNvSpPr>
          <p:nvPr>
            <p:ph type="dt" sz="half" idx="10"/>
          </p:nvPr>
        </p:nvSpPr>
        <p:spPr/>
        <p:txBody>
          <a:bodyPr/>
          <a:lstStyle/>
          <a:p>
            <a:fld id="{2F9F7072-64AA-304F-B361-58AAA3008CBD}" type="datetimeFigureOut">
              <a:rPr lang="en-US" smtClean="0"/>
              <a:t>11/29/20</a:t>
            </a:fld>
            <a:endParaRPr lang="en-US"/>
          </a:p>
        </p:txBody>
      </p:sp>
      <p:sp>
        <p:nvSpPr>
          <p:cNvPr id="5" name="Footer Placeholder 4">
            <a:extLst>
              <a:ext uri="{FF2B5EF4-FFF2-40B4-BE49-F238E27FC236}">
                <a16:creationId xmlns:a16="http://schemas.microsoft.com/office/drawing/2014/main" id="{2B3B9A4F-B16A-9C4F-A37E-DBA0840A81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AD82B6-421C-FD45-8D50-7C24A220CD1B}"/>
              </a:ext>
            </a:extLst>
          </p:cNvPr>
          <p:cNvSpPr>
            <a:spLocks noGrp="1"/>
          </p:cNvSpPr>
          <p:nvPr>
            <p:ph type="sldNum" sz="quarter" idx="12"/>
          </p:nvPr>
        </p:nvSpPr>
        <p:spPr/>
        <p:txBody>
          <a:bodyPr/>
          <a:lstStyle/>
          <a:p>
            <a:fld id="{14225B93-21A3-5B48-8A57-E50EE095CAC8}" type="slidenum">
              <a:rPr lang="en-US" smtClean="0"/>
              <a:t>‹#›</a:t>
            </a:fld>
            <a:endParaRPr lang="en-US"/>
          </a:p>
        </p:txBody>
      </p:sp>
    </p:spTree>
    <p:extLst>
      <p:ext uri="{BB962C8B-B14F-4D97-AF65-F5344CB8AC3E}">
        <p14:creationId xmlns:p14="http://schemas.microsoft.com/office/powerpoint/2010/main" val="3345144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2B60D8-B8B1-874A-807E-C3BE247AA20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2ACEA94-A632-F044-B8C9-C75739968F0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15DAD9-5A89-C447-8263-64FF9D230BE2}"/>
              </a:ext>
            </a:extLst>
          </p:cNvPr>
          <p:cNvSpPr>
            <a:spLocks noGrp="1"/>
          </p:cNvSpPr>
          <p:nvPr>
            <p:ph type="dt" sz="half" idx="10"/>
          </p:nvPr>
        </p:nvSpPr>
        <p:spPr/>
        <p:txBody>
          <a:bodyPr/>
          <a:lstStyle/>
          <a:p>
            <a:fld id="{2F9F7072-64AA-304F-B361-58AAA3008CBD}" type="datetimeFigureOut">
              <a:rPr lang="en-US" smtClean="0"/>
              <a:t>11/29/20</a:t>
            </a:fld>
            <a:endParaRPr lang="en-US"/>
          </a:p>
        </p:txBody>
      </p:sp>
      <p:sp>
        <p:nvSpPr>
          <p:cNvPr id="5" name="Footer Placeholder 4">
            <a:extLst>
              <a:ext uri="{FF2B5EF4-FFF2-40B4-BE49-F238E27FC236}">
                <a16:creationId xmlns:a16="http://schemas.microsoft.com/office/drawing/2014/main" id="{58065E3B-BC1D-C74B-8587-5762B5D852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1104FC-2663-ED44-8707-D0933597497B}"/>
              </a:ext>
            </a:extLst>
          </p:cNvPr>
          <p:cNvSpPr>
            <a:spLocks noGrp="1"/>
          </p:cNvSpPr>
          <p:nvPr>
            <p:ph type="sldNum" sz="quarter" idx="12"/>
          </p:nvPr>
        </p:nvSpPr>
        <p:spPr/>
        <p:txBody>
          <a:bodyPr/>
          <a:lstStyle/>
          <a:p>
            <a:fld id="{14225B93-21A3-5B48-8A57-E50EE095CAC8}" type="slidenum">
              <a:rPr lang="en-US" smtClean="0"/>
              <a:t>‹#›</a:t>
            </a:fld>
            <a:endParaRPr lang="en-US"/>
          </a:p>
        </p:txBody>
      </p:sp>
    </p:spTree>
    <p:extLst>
      <p:ext uri="{BB962C8B-B14F-4D97-AF65-F5344CB8AC3E}">
        <p14:creationId xmlns:p14="http://schemas.microsoft.com/office/powerpoint/2010/main" val="294526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38D4F-6C1E-B34E-BA15-DFBB4F5D1A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484F88-592A-2C4B-9A15-B41C10FA1B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3953A4-6C68-C045-9CEB-DC93895A9AF0}"/>
              </a:ext>
            </a:extLst>
          </p:cNvPr>
          <p:cNvSpPr>
            <a:spLocks noGrp="1"/>
          </p:cNvSpPr>
          <p:nvPr>
            <p:ph type="dt" sz="half" idx="10"/>
          </p:nvPr>
        </p:nvSpPr>
        <p:spPr/>
        <p:txBody>
          <a:bodyPr/>
          <a:lstStyle/>
          <a:p>
            <a:fld id="{2F9F7072-64AA-304F-B361-58AAA3008CBD}" type="datetimeFigureOut">
              <a:rPr lang="en-US" smtClean="0"/>
              <a:t>11/29/20</a:t>
            </a:fld>
            <a:endParaRPr lang="en-US"/>
          </a:p>
        </p:txBody>
      </p:sp>
      <p:sp>
        <p:nvSpPr>
          <p:cNvPr id="5" name="Footer Placeholder 4">
            <a:extLst>
              <a:ext uri="{FF2B5EF4-FFF2-40B4-BE49-F238E27FC236}">
                <a16:creationId xmlns:a16="http://schemas.microsoft.com/office/drawing/2014/main" id="{D1D0D80B-562F-1941-996D-C1F74B3C4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6323BD-9C1E-7540-8C97-F49DF6EA88FE}"/>
              </a:ext>
            </a:extLst>
          </p:cNvPr>
          <p:cNvSpPr>
            <a:spLocks noGrp="1"/>
          </p:cNvSpPr>
          <p:nvPr>
            <p:ph type="sldNum" sz="quarter" idx="12"/>
          </p:nvPr>
        </p:nvSpPr>
        <p:spPr/>
        <p:txBody>
          <a:bodyPr/>
          <a:lstStyle/>
          <a:p>
            <a:fld id="{14225B93-21A3-5B48-8A57-E50EE095CAC8}" type="slidenum">
              <a:rPr lang="en-US" smtClean="0"/>
              <a:t>‹#›</a:t>
            </a:fld>
            <a:endParaRPr lang="en-US"/>
          </a:p>
        </p:txBody>
      </p:sp>
    </p:spTree>
    <p:extLst>
      <p:ext uri="{BB962C8B-B14F-4D97-AF65-F5344CB8AC3E}">
        <p14:creationId xmlns:p14="http://schemas.microsoft.com/office/powerpoint/2010/main" val="2051022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F3BE6-B8CF-D648-8B34-AA65BC9054D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AE55CB9-0D6A-2C49-AA16-392B1450BA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50ED03B-B31E-A844-BCB9-073D73CF0D28}"/>
              </a:ext>
            </a:extLst>
          </p:cNvPr>
          <p:cNvSpPr>
            <a:spLocks noGrp="1"/>
          </p:cNvSpPr>
          <p:nvPr>
            <p:ph type="dt" sz="half" idx="10"/>
          </p:nvPr>
        </p:nvSpPr>
        <p:spPr/>
        <p:txBody>
          <a:bodyPr/>
          <a:lstStyle/>
          <a:p>
            <a:fld id="{2F9F7072-64AA-304F-B361-58AAA3008CBD}" type="datetimeFigureOut">
              <a:rPr lang="en-US" smtClean="0"/>
              <a:t>11/29/20</a:t>
            </a:fld>
            <a:endParaRPr lang="en-US"/>
          </a:p>
        </p:txBody>
      </p:sp>
      <p:sp>
        <p:nvSpPr>
          <p:cNvPr id="5" name="Footer Placeholder 4">
            <a:extLst>
              <a:ext uri="{FF2B5EF4-FFF2-40B4-BE49-F238E27FC236}">
                <a16:creationId xmlns:a16="http://schemas.microsoft.com/office/drawing/2014/main" id="{BB098B63-969E-C14A-92F0-66FA4A7B87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DA22E1-5B9A-0F4D-AEBC-3D2CA1A043A9}"/>
              </a:ext>
            </a:extLst>
          </p:cNvPr>
          <p:cNvSpPr>
            <a:spLocks noGrp="1"/>
          </p:cNvSpPr>
          <p:nvPr>
            <p:ph type="sldNum" sz="quarter" idx="12"/>
          </p:nvPr>
        </p:nvSpPr>
        <p:spPr/>
        <p:txBody>
          <a:bodyPr/>
          <a:lstStyle/>
          <a:p>
            <a:fld id="{14225B93-21A3-5B48-8A57-E50EE095CAC8}" type="slidenum">
              <a:rPr lang="en-US" smtClean="0"/>
              <a:t>‹#›</a:t>
            </a:fld>
            <a:endParaRPr lang="en-US"/>
          </a:p>
        </p:txBody>
      </p:sp>
    </p:spTree>
    <p:extLst>
      <p:ext uri="{BB962C8B-B14F-4D97-AF65-F5344CB8AC3E}">
        <p14:creationId xmlns:p14="http://schemas.microsoft.com/office/powerpoint/2010/main" val="2588010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6FBBB-207C-B441-BE28-8EDF5026C5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B30C71-0D2B-FA47-9402-0C5511D4A3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DA0A8D9-DCA1-BA4B-B93E-0B02C90C9D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C578D5-B75D-2646-A39B-215E271BA69E}"/>
              </a:ext>
            </a:extLst>
          </p:cNvPr>
          <p:cNvSpPr>
            <a:spLocks noGrp="1"/>
          </p:cNvSpPr>
          <p:nvPr>
            <p:ph type="dt" sz="half" idx="10"/>
          </p:nvPr>
        </p:nvSpPr>
        <p:spPr/>
        <p:txBody>
          <a:bodyPr/>
          <a:lstStyle/>
          <a:p>
            <a:fld id="{2F9F7072-64AA-304F-B361-58AAA3008CBD}" type="datetimeFigureOut">
              <a:rPr lang="en-US" smtClean="0"/>
              <a:t>11/29/20</a:t>
            </a:fld>
            <a:endParaRPr lang="en-US"/>
          </a:p>
        </p:txBody>
      </p:sp>
      <p:sp>
        <p:nvSpPr>
          <p:cNvPr id="6" name="Footer Placeholder 5">
            <a:extLst>
              <a:ext uri="{FF2B5EF4-FFF2-40B4-BE49-F238E27FC236}">
                <a16:creationId xmlns:a16="http://schemas.microsoft.com/office/drawing/2014/main" id="{9F263D89-A703-C847-BF4E-5463269F47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37692A-0E1F-9B48-9C64-EDBBCA48AC24}"/>
              </a:ext>
            </a:extLst>
          </p:cNvPr>
          <p:cNvSpPr>
            <a:spLocks noGrp="1"/>
          </p:cNvSpPr>
          <p:nvPr>
            <p:ph type="sldNum" sz="quarter" idx="12"/>
          </p:nvPr>
        </p:nvSpPr>
        <p:spPr/>
        <p:txBody>
          <a:bodyPr/>
          <a:lstStyle/>
          <a:p>
            <a:fld id="{14225B93-21A3-5B48-8A57-E50EE095CAC8}" type="slidenum">
              <a:rPr lang="en-US" smtClean="0"/>
              <a:t>‹#›</a:t>
            </a:fld>
            <a:endParaRPr lang="en-US"/>
          </a:p>
        </p:txBody>
      </p:sp>
    </p:spTree>
    <p:extLst>
      <p:ext uri="{BB962C8B-B14F-4D97-AF65-F5344CB8AC3E}">
        <p14:creationId xmlns:p14="http://schemas.microsoft.com/office/powerpoint/2010/main" val="1874986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1ED09-30EF-8A46-9205-75DFBE87059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F0CFFF-CAB8-F545-8DC6-78A1EE1500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69037A-BA23-4447-A126-818EBB966A8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9FD9ACE-33D1-FB48-AA5C-4899A7F983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A91C1B-67E8-B245-98C2-ECDE128BA2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EB09F59-3447-6F4D-8170-EBD329908D1C}"/>
              </a:ext>
            </a:extLst>
          </p:cNvPr>
          <p:cNvSpPr>
            <a:spLocks noGrp="1"/>
          </p:cNvSpPr>
          <p:nvPr>
            <p:ph type="dt" sz="half" idx="10"/>
          </p:nvPr>
        </p:nvSpPr>
        <p:spPr/>
        <p:txBody>
          <a:bodyPr/>
          <a:lstStyle/>
          <a:p>
            <a:fld id="{2F9F7072-64AA-304F-B361-58AAA3008CBD}" type="datetimeFigureOut">
              <a:rPr lang="en-US" smtClean="0"/>
              <a:t>11/29/20</a:t>
            </a:fld>
            <a:endParaRPr lang="en-US"/>
          </a:p>
        </p:txBody>
      </p:sp>
      <p:sp>
        <p:nvSpPr>
          <p:cNvPr id="8" name="Footer Placeholder 7">
            <a:extLst>
              <a:ext uri="{FF2B5EF4-FFF2-40B4-BE49-F238E27FC236}">
                <a16:creationId xmlns:a16="http://schemas.microsoft.com/office/drawing/2014/main" id="{D051318A-6DB3-9449-8305-B0FF296E37A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EE0492-7AFC-3946-BEFF-92A39ABBCEAD}"/>
              </a:ext>
            </a:extLst>
          </p:cNvPr>
          <p:cNvSpPr>
            <a:spLocks noGrp="1"/>
          </p:cNvSpPr>
          <p:nvPr>
            <p:ph type="sldNum" sz="quarter" idx="12"/>
          </p:nvPr>
        </p:nvSpPr>
        <p:spPr/>
        <p:txBody>
          <a:bodyPr/>
          <a:lstStyle/>
          <a:p>
            <a:fld id="{14225B93-21A3-5B48-8A57-E50EE095CAC8}" type="slidenum">
              <a:rPr lang="en-US" smtClean="0"/>
              <a:t>‹#›</a:t>
            </a:fld>
            <a:endParaRPr lang="en-US"/>
          </a:p>
        </p:txBody>
      </p:sp>
    </p:spTree>
    <p:extLst>
      <p:ext uri="{BB962C8B-B14F-4D97-AF65-F5344CB8AC3E}">
        <p14:creationId xmlns:p14="http://schemas.microsoft.com/office/powerpoint/2010/main" val="3927903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8806A-4854-8146-AA1B-CDA9ADBBFF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1386E2C-C032-F447-8DBC-27EE5182A20B}"/>
              </a:ext>
            </a:extLst>
          </p:cNvPr>
          <p:cNvSpPr>
            <a:spLocks noGrp="1"/>
          </p:cNvSpPr>
          <p:nvPr>
            <p:ph type="dt" sz="half" idx="10"/>
          </p:nvPr>
        </p:nvSpPr>
        <p:spPr/>
        <p:txBody>
          <a:bodyPr/>
          <a:lstStyle/>
          <a:p>
            <a:fld id="{2F9F7072-64AA-304F-B361-58AAA3008CBD}" type="datetimeFigureOut">
              <a:rPr lang="en-US" smtClean="0"/>
              <a:t>11/29/20</a:t>
            </a:fld>
            <a:endParaRPr lang="en-US"/>
          </a:p>
        </p:txBody>
      </p:sp>
      <p:sp>
        <p:nvSpPr>
          <p:cNvPr id="4" name="Footer Placeholder 3">
            <a:extLst>
              <a:ext uri="{FF2B5EF4-FFF2-40B4-BE49-F238E27FC236}">
                <a16:creationId xmlns:a16="http://schemas.microsoft.com/office/drawing/2014/main" id="{23F73781-3F24-FA49-B264-BD765A816E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DB987B-A455-294A-BB9F-0367F6A6723D}"/>
              </a:ext>
            </a:extLst>
          </p:cNvPr>
          <p:cNvSpPr>
            <a:spLocks noGrp="1"/>
          </p:cNvSpPr>
          <p:nvPr>
            <p:ph type="sldNum" sz="quarter" idx="12"/>
          </p:nvPr>
        </p:nvSpPr>
        <p:spPr/>
        <p:txBody>
          <a:bodyPr/>
          <a:lstStyle/>
          <a:p>
            <a:fld id="{14225B93-21A3-5B48-8A57-E50EE095CAC8}" type="slidenum">
              <a:rPr lang="en-US" smtClean="0"/>
              <a:t>‹#›</a:t>
            </a:fld>
            <a:endParaRPr lang="en-US"/>
          </a:p>
        </p:txBody>
      </p:sp>
    </p:spTree>
    <p:extLst>
      <p:ext uri="{BB962C8B-B14F-4D97-AF65-F5344CB8AC3E}">
        <p14:creationId xmlns:p14="http://schemas.microsoft.com/office/powerpoint/2010/main" val="783318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36E9D3-FB3E-554F-AA01-252AE5D2E52C}"/>
              </a:ext>
            </a:extLst>
          </p:cNvPr>
          <p:cNvSpPr>
            <a:spLocks noGrp="1"/>
          </p:cNvSpPr>
          <p:nvPr>
            <p:ph type="dt" sz="half" idx="10"/>
          </p:nvPr>
        </p:nvSpPr>
        <p:spPr/>
        <p:txBody>
          <a:bodyPr/>
          <a:lstStyle/>
          <a:p>
            <a:fld id="{2F9F7072-64AA-304F-B361-58AAA3008CBD}" type="datetimeFigureOut">
              <a:rPr lang="en-US" smtClean="0"/>
              <a:t>11/29/20</a:t>
            </a:fld>
            <a:endParaRPr lang="en-US"/>
          </a:p>
        </p:txBody>
      </p:sp>
      <p:sp>
        <p:nvSpPr>
          <p:cNvPr id="3" name="Footer Placeholder 2">
            <a:extLst>
              <a:ext uri="{FF2B5EF4-FFF2-40B4-BE49-F238E27FC236}">
                <a16:creationId xmlns:a16="http://schemas.microsoft.com/office/drawing/2014/main" id="{05179E65-05E4-784C-817D-DB2293297DA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60C895E-4AEE-D446-A437-D9AF6F512DF5}"/>
              </a:ext>
            </a:extLst>
          </p:cNvPr>
          <p:cNvSpPr>
            <a:spLocks noGrp="1"/>
          </p:cNvSpPr>
          <p:nvPr>
            <p:ph type="sldNum" sz="quarter" idx="12"/>
          </p:nvPr>
        </p:nvSpPr>
        <p:spPr/>
        <p:txBody>
          <a:bodyPr/>
          <a:lstStyle/>
          <a:p>
            <a:fld id="{14225B93-21A3-5B48-8A57-E50EE095CAC8}" type="slidenum">
              <a:rPr lang="en-US" smtClean="0"/>
              <a:t>‹#›</a:t>
            </a:fld>
            <a:endParaRPr lang="en-US"/>
          </a:p>
        </p:txBody>
      </p:sp>
    </p:spTree>
    <p:extLst>
      <p:ext uri="{BB962C8B-B14F-4D97-AF65-F5344CB8AC3E}">
        <p14:creationId xmlns:p14="http://schemas.microsoft.com/office/powerpoint/2010/main" val="2154844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6ACBF-F01C-B44E-BB21-4681510A45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38952CC-8038-D548-BFFC-36A92B6D8A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ECA7DF8-99BB-DB4B-8FF7-F9809D0C43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5129AB-B01C-1D40-BA0D-C8CA7B8B71A0}"/>
              </a:ext>
            </a:extLst>
          </p:cNvPr>
          <p:cNvSpPr>
            <a:spLocks noGrp="1"/>
          </p:cNvSpPr>
          <p:nvPr>
            <p:ph type="dt" sz="half" idx="10"/>
          </p:nvPr>
        </p:nvSpPr>
        <p:spPr/>
        <p:txBody>
          <a:bodyPr/>
          <a:lstStyle/>
          <a:p>
            <a:fld id="{2F9F7072-64AA-304F-B361-58AAA3008CBD}" type="datetimeFigureOut">
              <a:rPr lang="en-US" smtClean="0"/>
              <a:t>11/29/20</a:t>
            </a:fld>
            <a:endParaRPr lang="en-US"/>
          </a:p>
        </p:txBody>
      </p:sp>
      <p:sp>
        <p:nvSpPr>
          <p:cNvPr id="6" name="Footer Placeholder 5">
            <a:extLst>
              <a:ext uri="{FF2B5EF4-FFF2-40B4-BE49-F238E27FC236}">
                <a16:creationId xmlns:a16="http://schemas.microsoft.com/office/drawing/2014/main" id="{0802D2E2-80DC-4C41-BE6D-432F8C4FED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AC810F-677F-6E47-8A1E-25AE972DF415}"/>
              </a:ext>
            </a:extLst>
          </p:cNvPr>
          <p:cNvSpPr>
            <a:spLocks noGrp="1"/>
          </p:cNvSpPr>
          <p:nvPr>
            <p:ph type="sldNum" sz="quarter" idx="12"/>
          </p:nvPr>
        </p:nvSpPr>
        <p:spPr/>
        <p:txBody>
          <a:bodyPr/>
          <a:lstStyle/>
          <a:p>
            <a:fld id="{14225B93-21A3-5B48-8A57-E50EE095CAC8}" type="slidenum">
              <a:rPr lang="en-US" smtClean="0"/>
              <a:t>‹#›</a:t>
            </a:fld>
            <a:endParaRPr lang="en-US"/>
          </a:p>
        </p:txBody>
      </p:sp>
    </p:spTree>
    <p:extLst>
      <p:ext uri="{BB962C8B-B14F-4D97-AF65-F5344CB8AC3E}">
        <p14:creationId xmlns:p14="http://schemas.microsoft.com/office/powerpoint/2010/main" val="507358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32EE5-6416-0247-9E39-66BAD5929E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9DD460C-A824-404B-AE7D-2199AF4EF2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C542E85-CAC8-2C47-91B8-1489D0DB0F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21154E-DD8C-B747-A32A-6F14ECF6FC19}"/>
              </a:ext>
            </a:extLst>
          </p:cNvPr>
          <p:cNvSpPr>
            <a:spLocks noGrp="1"/>
          </p:cNvSpPr>
          <p:nvPr>
            <p:ph type="dt" sz="half" idx="10"/>
          </p:nvPr>
        </p:nvSpPr>
        <p:spPr/>
        <p:txBody>
          <a:bodyPr/>
          <a:lstStyle/>
          <a:p>
            <a:fld id="{2F9F7072-64AA-304F-B361-58AAA3008CBD}" type="datetimeFigureOut">
              <a:rPr lang="en-US" smtClean="0"/>
              <a:t>11/29/20</a:t>
            </a:fld>
            <a:endParaRPr lang="en-US"/>
          </a:p>
        </p:txBody>
      </p:sp>
      <p:sp>
        <p:nvSpPr>
          <p:cNvPr id="6" name="Footer Placeholder 5">
            <a:extLst>
              <a:ext uri="{FF2B5EF4-FFF2-40B4-BE49-F238E27FC236}">
                <a16:creationId xmlns:a16="http://schemas.microsoft.com/office/drawing/2014/main" id="{92DA8444-8B10-AC4B-93A0-CA7B1E09F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7CAD82-4708-8646-956E-7480A0648027}"/>
              </a:ext>
            </a:extLst>
          </p:cNvPr>
          <p:cNvSpPr>
            <a:spLocks noGrp="1"/>
          </p:cNvSpPr>
          <p:nvPr>
            <p:ph type="sldNum" sz="quarter" idx="12"/>
          </p:nvPr>
        </p:nvSpPr>
        <p:spPr/>
        <p:txBody>
          <a:bodyPr/>
          <a:lstStyle/>
          <a:p>
            <a:fld id="{14225B93-21A3-5B48-8A57-E50EE095CAC8}" type="slidenum">
              <a:rPr lang="en-US" smtClean="0"/>
              <a:t>‹#›</a:t>
            </a:fld>
            <a:endParaRPr lang="en-US"/>
          </a:p>
        </p:txBody>
      </p:sp>
    </p:spTree>
    <p:extLst>
      <p:ext uri="{BB962C8B-B14F-4D97-AF65-F5344CB8AC3E}">
        <p14:creationId xmlns:p14="http://schemas.microsoft.com/office/powerpoint/2010/main" val="3239015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9E24B3-F8CE-4742-B615-54D22CE6BF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6C54C4-7859-2F4B-8625-7B7DEED18B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FD6424-A74D-244E-AC05-17C45CE7B4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9F7072-64AA-304F-B361-58AAA3008CBD}" type="datetimeFigureOut">
              <a:rPr lang="en-US" smtClean="0"/>
              <a:t>11/29/20</a:t>
            </a:fld>
            <a:endParaRPr lang="en-US"/>
          </a:p>
        </p:txBody>
      </p:sp>
      <p:sp>
        <p:nvSpPr>
          <p:cNvPr id="5" name="Footer Placeholder 4">
            <a:extLst>
              <a:ext uri="{FF2B5EF4-FFF2-40B4-BE49-F238E27FC236}">
                <a16:creationId xmlns:a16="http://schemas.microsoft.com/office/drawing/2014/main" id="{8C492046-0617-9944-B286-D789B4BD03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29CC6E3-38EA-3549-BA11-7D7DDA4138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225B93-21A3-5B48-8A57-E50EE095CAC8}" type="slidenum">
              <a:rPr lang="en-US" smtClean="0"/>
              <a:t>‹#›</a:t>
            </a:fld>
            <a:endParaRPr lang="en-US"/>
          </a:p>
        </p:txBody>
      </p:sp>
    </p:spTree>
    <p:extLst>
      <p:ext uri="{BB962C8B-B14F-4D97-AF65-F5344CB8AC3E}">
        <p14:creationId xmlns:p14="http://schemas.microsoft.com/office/powerpoint/2010/main" val="16213635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mailto:gokhan@ucar.edu" TargetMode="External"/><Relationship Id="rId5" Type="http://schemas.openxmlformats.org/officeDocument/2006/relationships/hyperlink" Target="mailto:szhang@ouc.edu.cn" TargetMode="External"/><Relationship Id="rId4" Type="http://schemas.openxmlformats.org/officeDocument/2006/relationships/hyperlink" Target="mailto:ping@tamu.edu"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slides/_rels/slide3.xml.rels><?xml version="1.0" encoding="UTF-8" standalone="yes"?>
<Relationships xmlns="http://schemas.openxmlformats.org/package/2006/relationships"><Relationship Id="rId3" Type="http://schemas.openxmlformats.org/officeDocument/2006/relationships/hyperlink" Target="https://ihesp.tamu.edu/" TargetMode="External"/><Relationship Id="rId7" Type="http://schemas.openxmlformats.org/officeDocument/2006/relationships/hyperlink" Target="https://doi.org/10.1029/2020MS002298"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https://cera-www.dkrz.de/WDCC/ui/cerasearch/cmip6?input=CMIP6.HighResMIP.NCAR.CESM1-CAM5-SE-HR" TargetMode="External"/><Relationship Id="rId4" Type="http://schemas.openxmlformats.org/officeDocument/2006/relationships/hyperlink" Target="http://ihesp.qnlm.ac/"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0368E-C4DD-174A-A571-EC6AE27F918C}"/>
              </a:ext>
            </a:extLst>
          </p:cNvPr>
          <p:cNvSpPr>
            <a:spLocks noGrp="1"/>
          </p:cNvSpPr>
          <p:nvPr>
            <p:ph type="title"/>
          </p:nvPr>
        </p:nvSpPr>
        <p:spPr>
          <a:xfrm>
            <a:off x="187644" y="71281"/>
            <a:ext cx="7092165" cy="2076333"/>
          </a:xfrm>
        </p:spPr>
        <p:txBody>
          <a:bodyPr vert="horz" lIns="91440" tIns="45720" rIns="91440" bIns="45720" rtlCol="0" anchor="t">
            <a:normAutofit fontScale="90000"/>
          </a:bodyPr>
          <a:lstStyle/>
          <a:p>
            <a:r>
              <a:rPr lang="en-US" sz="2600" b="1" dirty="0">
                <a:latin typeface="Comic Sans MS" panose="030F0902030302020204" pitchFamily="66" charset="0"/>
              </a:rPr>
              <a:t>An Unprecedented Set of High-Resolution Climate Simulations from the International Laboratory for High-Resolution Earth System Prediction (</a:t>
            </a:r>
            <a:r>
              <a:rPr lang="en-US" sz="2600" b="1" dirty="0" err="1">
                <a:latin typeface="Comic Sans MS" panose="030F0902030302020204" pitchFamily="66" charset="0"/>
              </a:rPr>
              <a:t>iHESP</a:t>
            </a:r>
            <a:r>
              <a:rPr lang="en-US" sz="2600" b="1" dirty="0">
                <a:latin typeface="Comic Sans MS" panose="030F0902030302020204" pitchFamily="66" charset="0"/>
              </a:rPr>
              <a:t>)</a:t>
            </a:r>
            <a:r>
              <a:rPr lang="en-US" sz="2600" b="1" dirty="0">
                <a:effectLst/>
                <a:latin typeface="Comic Sans MS" panose="030F0902030302020204" pitchFamily="66" charset="0"/>
              </a:rPr>
              <a:t> </a:t>
            </a:r>
            <a:br>
              <a:rPr lang="en-US" sz="2600" dirty="0">
                <a:effectLst/>
                <a:latin typeface="Comic Sans MS" panose="030F0902030302020204" pitchFamily="66" charset="0"/>
              </a:rPr>
            </a:br>
            <a:br>
              <a:rPr lang="en-US" sz="2600" dirty="0">
                <a:effectLst/>
                <a:latin typeface="Comic Sans MS" panose="030F0902030302020204" pitchFamily="66" charset="0"/>
              </a:rPr>
            </a:br>
            <a:r>
              <a:rPr lang="en-US" sz="2000" dirty="0">
                <a:effectLst/>
                <a:latin typeface="Comic Sans MS" panose="030F0902030302020204" pitchFamily="66" charset="0"/>
              </a:rPr>
              <a:t>P. Chang</a:t>
            </a:r>
            <a:r>
              <a:rPr lang="en-US" sz="2000" baseline="30000" dirty="0">
                <a:effectLst/>
                <a:latin typeface="Comic Sans MS" panose="030F0902030302020204" pitchFamily="66" charset="0"/>
              </a:rPr>
              <a:t>1,4</a:t>
            </a:r>
            <a:r>
              <a:rPr lang="en-US" sz="2000" dirty="0">
                <a:effectLst/>
                <a:latin typeface="Comic Sans MS" panose="030F0902030302020204" pitchFamily="66" charset="0"/>
              </a:rPr>
              <a:t>, S. Zhang</a:t>
            </a:r>
            <a:r>
              <a:rPr lang="en-US" sz="2000" baseline="30000" dirty="0">
                <a:effectLst/>
                <a:latin typeface="Comic Sans MS" panose="030F0902030302020204" pitchFamily="66" charset="0"/>
              </a:rPr>
              <a:t>2</a:t>
            </a:r>
            <a:r>
              <a:rPr lang="en-US" sz="2000" baseline="30000" dirty="0">
                <a:latin typeface="Comic Sans MS" panose="030F0902030302020204" pitchFamily="66" charset="0"/>
              </a:rPr>
              <a:t>,4</a:t>
            </a:r>
            <a:r>
              <a:rPr lang="en-US" sz="2000" dirty="0">
                <a:effectLst/>
                <a:latin typeface="Comic Sans MS" panose="030F0902030302020204" pitchFamily="66" charset="0"/>
              </a:rPr>
              <a:t>, G. Danabasoglu</a:t>
            </a:r>
            <a:r>
              <a:rPr lang="en-US" sz="2000" baseline="30000" dirty="0">
                <a:effectLst/>
                <a:latin typeface="Comic Sans MS" panose="030F0902030302020204" pitchFamily="66" charset="0"/>
              </a:rPr>
              <a:t>3,4</a:t>
            </a:r>
            <a:r>
              <a:rPr lang="en-US" sz="2000" dirty="0">
                <a:effectLst/>
                <a:latin typeface="Comic Sans MS" panose="030F0902030302020204" pitchFamily="66" charset="0"/>
              </a:rPr>
              <a:t> + </a:t>
            </a:r>
            <a:r>
              <a:rPr lang="en-US" sz="2000" dirty="0" err="1">
                <a:effectLst/>
                <a:latin typeface="Comic Sans MS" panose="030F0902030302020204" pitchFamily="66" charset="0"/>
              </a:rPr>
              <a:t>iHESP</a:t>
            </a:r>
            <a:r>
              <a:rPr lang="en-US" sz="2000" dirty="0">
                <a:effectLst/>
                <a:latin typeface="Comic Sans MS" panose="030F0902030302020204" pitchFamily="66" charset="0"/>
              </a:rPr>
              <a:t> Team</a:t>
            </a:r>
            <a:br>
              <a:rPr lang="en-US" sz="2600" dirty="0">
                <a:effectLst/>
                <a:latin typeface="Comic Sans MS" panose="030F0902030302020204" pitchFamily="66" charset="0"/>
              </a:rPr>
            </a:br>
            <a:endParaRPr lang="en-US" sz="2600" b="1" dirty="0">
              <a:latin typeface="Comic Sans MS" panose="030F0902030302020204" pitchFamily="66" charset="0"/>
            </a:endParaRPr>
          </a:p>
        </p:txBody>
      </p:sp>
      <p:sp>
        <p:nvSpPr>
          <p:cNvPr id="16" name="Freeform: Shape 8">
            <a:extLst>
              <a:ext uri="{FF2B5EF4-FFF2-40B4-BE49-F238E27FC236}">
                <a16:creationId xmlns:a16="http://schemas.microsoft.com/office/drawing/2014/main" id="{BCC55ACC-A2F6-403C-A3A4-D59B3734D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57312" y="381000"/>
            <a:ext cx="6334689" cy="6477000"/>
          </a:xfrm>
          <a:custGeom>
            <a:avLst/>
            <a:gdLst>
              <a:gd name="connsiteX0" fmla="*/ 3561588 w 6334689"/>
              <a:gd name="connsiteY0" fmla="*/ 0 h 6477000"/>
              <a:gd name="connsiteX1" fmla="*/ 6309883 w 6334689"/>
              <a:gd name="connsiteY1" fmla="*/ 1296087 h 6477000"/>
              <a:gd name="connsiteX2" fmla="*/ 6334689 w 6334689"/>
              <a:gd name="connsiteY2" fmla="*/ 1329261 h 6477000"/>
              <a:gd name="connsiteX3" fmla="*/ 6334689 w 6334689"/>
              <a:gd name="connsiteY3" fmla="*/ 5793916 h 6477000"/>
              <a:gd name="connsiteX4" fmla="*/ 6309883 w 6334689"/>
              <a:gd name="connsiteY4" fmla="*/ 5827089 h 6477000"/>
              <a:gd name="connsiteX5" fmla="*/ 5760467 w 6334689"/>
              <a:gd name="connsiteY5" fmla="*/ 6363539 h 6477000"/>
              <a:gd name="connsiteX6" fmla="*/ 5607796 w 6334689"/>
              <a:gd name="connsiteY6" fmla="*/ 6477000 h 6477000"/>
              <a:gd name="connsiteX7" fmla="*/ 1519571 w 6334689"/>
              <a:gd name="connsiteY7" fmla="*/ 6477000 h 6477000"/>
              <a:gd name="connsiteX8" fmla="*/ 1296088 w 6334689"/>
              <a:gd name="connsiteY8" fmla="*/ 6309883 h 6477000"/>
              <a:gd name="connsiteX9" fmla="*/ 0 w 6334689"/>
              <a:gd name="connsiteY9" fmla="*/ 3561588 h 6477000"/>
              <a:gd name="connsiteX10" fmla="*/ 3561588 w 6334689"/>
              <a:gd name="connsiteY10" fmla="*/ 0 h 647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34689" h="6477000">
                <a:moveTo>
                  <a:pt x="3561588" y="0"/>
                </a:moveTo>
                <a:cubicBezTo>
                  <a:pt x="4668032" y="0"/>
                  <a:pt x="5656635" y="504534"/>
                  <a:pt x="6309883" y="1296087"/>
                </a:cubicBezTo>
                <a:lnTo>
                  <a:pt x="6334689" y="1329261"/>
                </a:lnTo>
                <a:lnTo>
                  <a:pt x="6334689" y="5793916"/>
                </a:lnTo>
                <a:lnTo>
                  <a:pt x="6309883" y="5827089"/>
                </a:lnTo>
                <a:cubicBezTo>
                  <a:pt x="6146571" y="6024977"/>
                  <a:pt x="5962299" y="6204927"/>
                  <a:pt x="5760467" y="6363539"/>
                </a:cubicBezTo>
                <a:lnTo>
                  <a:pt x="5607796" y="6477000"/>
                </a:lnTo>
                <a:lnTo>
                  <a:pt x="1519571" y="6477000"/>
                </a:lnTo>
                <a:lnTo>
                  <a:pt x="1296088" y="6309883"/>
                </a:lnTo>
                <a:cubicBezTo>
                  <a:pt x="504535" y="5656635"/>
                  <a:pt x="0" y="4668032"/>
                  <a:pt x="0" y="3561588"/>
                </a:cubicBezTo>
                <a:cubicBezTo>
                  <a:pt x="0" y="1594577"/>
                  <a:pt x="1594577" y="0"/>
                  <a:pt x="3561588"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7EBB5002-9678-4D44-842D-2F3DD42B93CD}"/>
              </a:ext>
            </a:extLst>
          </p:cNvPr>
          <p:cNvPicPr/>
          <p:nvPr/>
        </p:nvPicPr>
        <p:blipFill rotWithShape="1">
          <a:blip r:embed="rId2"/>
          <a:srcRect l="14764" r="11926"/>
          <a:stretch/>
        </p:blipFill>
        <p:spPr bwMode="auto">
          <a:xfrm>
            <a:off x="6021086" y="551671"/>
            <a:ext cx="6170914" cy="6313225"/>
          </a:xfrm>
          <a:custGeom>
            <a:avLst/>
            <a:gdLst/>
            <a:ahLst/>
            <a:cxnLst/>
            <a:rect l="l" t="t" r="r" b="b"/>
            <a:pathLst>
              <a:path w="6170914" h="6313225">
                <a:moveTo>
                  <a:pt x="3397813" y="0"/>
                </a:moveTo>
                <a:cubicBezTo>
                  <a:pt x="4453378" y="0"/>
                  <a:pt x="5396522" y="481334"/>
                  <a:pt x="6019731" y="1236489"/>
                </a:cubicBezTo>
                <a:lnTo>
                  <a:pt x="6170914" y="1438663"/>
                </a:lnTo>
                <a:lnTo>
                  <a:pt x="6170914" y="5356963"/>
                </a:lnTo>
                <a:lnTo>
                  <a:pt x="6019731" y="5559138"/>
                </a:lnTo>
                <a:cubicBezTo>
                  <a:pt x="5786028" y="5842321"/>
                  <a:pt x="5507333" y="6086998"/>
                  <a:pt x="5194591" y="6282226"/>
                </a:cubicBezTo>
                <a:lnTo>
                  <a:pt x="5141791" y="6313225"/>
                </a:lnTo>
                <a:lnTo>
                  <a:pt x="1659199" y="6313225"/>
                </a:lnTo>
                <a:lnTo>
                  <a:pt x="1498064" y="6215333"/>
                </a:lnTo>
                <a:cubicBezTo>
                  <a:pt x="594240" y="5604721"/>
                  <a:pt x="0" y="4570663"/>
                  <a:pt x="0" y="3397813"/>
                </a:cubicBezTo>
                <a:cubicBezTo>
                  <a:pt x="0" y="1521253"/>
                  <a:pt x="1521253" y="0"/>
                  <a:pt x="3397813" y="0"/>
                </a:cubicBezTo>
                <a:close/>
              </a:path>
            </a:pathLst>
          </a:custGeom>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5D49FFB7-3BC0-224B-8075-BB32040E9CA0}"/>
              </a:ext>
            </a:extLst>
          </p:cNvPr>
          <p:cNvSpPr txBox="1"/>
          <p:nvPr/>
        </p:nvSpPr>
        <p:spPr>
          <a:xfrm>
            <a:off x="8304135" y="641293"/>
            <a:ext cx="2292615" cy="369332"/>
          </a:xfrm>
          <a:prstGeom prst="rect">
            <a:avLst/>
          </a:prstGeom>
          <a:noFill/>
        </p:spPr>
        <p:txBody>
          <a:bodyPr wrap="none" rtlCol="0">
            <a:spAutoFit/>
          </a:bodyPr>
          <a:lstStyle/>
          <a:p>
            <a:r>
              <a:rPr lang="en-US" b="1" dirty="0">
                <a:solidFill>
                  <a:schemeClr val="bg1"/>
                </a:solidFill>
                <a:latin typeface="Comic Sans MS" panose="030F0902030302020204" pitchFamily="66" charset="0"/>
              </a:rPr>
              <a:t>0.25º-0.1º CEMS1.3</a:t>
            </a:r>
          </a:p>
        </p:txBody>
      </p:sp>
      <p:sp>
        <p:nvSpPr>
          <p:cNvPr id="30" name="TextBox 29">
            <a:extLst>
              <a:ext uri="{FF2B5EF4-FFF2-40B4-BE49-F238E27FC236}">
                <a16:creationId xmlns:a16="http://schemas.microsoft.com/office/drawing/2014/main" id="{0D57B162-12A5-8545-94B0-64C3DC6A59CD}"/>
              </a:ext>
            </a:extLst>
          </p:cNvPr>
          <p:cNvSpPr txBox="1"/>
          <p:nvPr/>
        </p:nvSpPr>
        <p:spPr>
          <a:xfrm>
            <a:off x="9024656" y="6502946"/>
            <a:ext cx="1412566" cy="369332"/>
          </a:xfrm>
          <a:prstGeom prst="rect">
            <a:avLst/>
          </a:prstGeom>
          <a:noFill/>
          <a:ln>
            <a:noFill/>
          </a:ln>
        </p:spPr>
        <p:txBody>
          <a:bodyPr wrap="none" rtlCol="0">
            <a:spAutoFit/>
          </a:bodyPr>
          <a:lstStyle/>
          <a:p>
            <a:r>
              <a:rPr lang="en-US" b="1" dirty="0">
                <a:solidFill>
                  <a:schemeClr val="bg1"/>
                </a:solidFill>
                <a:latin typeface="Comic Sans MS" panose="030F0902030302020204" pitchFamily="66" charset="0"/>
              </a:rPr>
              <a:t>1º CEMS1.3</a:t>
            </a:r>
          </a:p>
        </p:txBody>
      </p:sp>
      <p:cxnSp>
        <p:nvCxnSpPr>
          <p:cNvPr id="7" name="Straight Arrow Connector 6">
            <a:extLst>
              <a:ext uri="{FF2B5EF4-FFF2-40B4-BE49-F238E27FC236}">
                <a16:creationId xmlns:a16="http://schemas.microsoft.com/office/drawing/2014/main" id="{564455A7-F9B0-B841-A3DC-57FA36B78245}"/>
              </a:ext>
            </a:extLst>
          </p:cNvPr>
          <p:cNvCxnSpPr>
            <a:cxnSpLocks/>
          </p:cNvCxnSpPr>
          <p:nvPr/>
        </p:nvCxnSpPr>
        <p:spPr>
          <a:xfrm flipH="1">
            <a:off x="9106543" y="896813"/>
            <a:ext cx="388041" cy="433512"/>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A2881A78-8CF6-8B4E-A409-E0F4623D402B}"/>
              </a:ext>
            </a:extLst>
          </p:cNvPr>
          <p:cNvCxnSpPr>
            <a:cxnSpLocks/>
          </p:cNvCxnSpPr>
          <p:nvPr/>
        </p:nvCxnSpPr>
        <p:spPr>
          <a:xfrm>
            <a:off x="9484587" y="896815"/>
            <a:ext cx="815113" cy="55416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E78A5767-CC7B-0743-A5FA-295CB8C46F89}"/>
              </a:ext>
            </a:extLst>
          </p:cNvPr>
          <p:cNvCxnSpPr>
            <a:cxnSpLocks/>
          </p:cNvCxnSpPr>
          <p:nvPr/>
        </p:nvCxnSpPr>
        <p:spPr>
          <a:xfrm flipV="1">
            <a:off x="9730939" y="6035675"/>
            <a:ext cx="568761" cy="518396"/>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851C5B8-55AF-E741-AA31-2D5C9C8EF447}"/>
              </a:ext>
            </a:extLst>
          </p:cNvPr>
          <p:cNvCxnSpPr>
            <a:cxnSpLocks/>
          </p:cNvCxnSpPr>
          <p:nvPr/>
        </p:nvCxnSpPr>
        <p:spPr>
          <a:xfrm flipH="1" flipV="1">
            <a:off x="9131300" y="6153150"/>
            <a:ext cx="625050" cy="400921"/>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pic>
        <p:nvPicPr>
          <p:cNvPr id="51" name="Picture 50">
            <a:extLst>
              <a:ext uri="{FF2B5EF4-FFF2-40B4-BE49-F238E27FC236}">
                <a16:creationId xmlns:a16="http://schemas.microsoft.com/office/drawing/2014/main" id="{125116BE-A9C6-8246-A9B8-D63C5ADD7EBD}"/>
              </a:ext>
            </a:extLst>
          </p:cNvPr>
          <p:cNvPicPr>
            <a:picLocks noChangeAspect="1"/>
          </p:cNvPicPr>
          <p:nvPr/>
        </p:nvPicPr>
        <p:blipFill>
          <a:blip r:embed="rId3"/>
          <a:stretch>
            <a:fillRect/>
          </a:stretch>
        </p:blipFill>
        <p:spPr>
          <a:xfrm>
            <a:off x="0" y="4881047"/>
            <a:ext cx="1975104" cy="1986097"/>
          </a:xfrm>
          <a:prstGeom prst="rect">
            <a:avLst/>
          </a:prstGeom>
        </p:spPr>
      </p:pic>
      <p:sp>
        <p:nvSpPr>
          <p:cNvPr id="53" name="TextBox 52">
            <a:extLst>
              <a:ext uri="{FF2B5EF4-FFF2-40B4-BE49-F238E27FC236}">
                <a16:creationId xmlns:a16="http://schemas.microsoft.com/office/drawing/2014/main" id="{A0C80660-00F8-FF46-90EE-BE1158AAA45E}"/>
              </a:ext>
            </a:extLst>
          </p:cNvPr>
          <p:cNvSpPr txBox="1"/>
          <p:nvPr/>
        </p:nvSpPr>
        <p:spPr>
          <a:xfrm>
            <a:off x="187644" y="1845777"/>
            <a:ext cx="5814979" cy="2954655"/>
          </a:xfrm>
          <a:prstGeom prst="rect">
            <a:avLst/>
          </a:prstGeom>
          <a:noFill/>
        </p:spPr>
        <p:txBody>
          <a:bodyPr wrap="square" rtlCol="0">
            <a:spAutoFit/>
          </a:bodyPr>
          <a:lstStyle/>
          <a:p>
            <a:r>
              <a:rPr lang="en-US" sz="2400" b="1" dirty="0">
                <a:solidFill>
                  <a:srgbClr val="FFFF00"/>
                </a:solidFill>
                <a:latin typeface="Comic Sans MS" panose="030F0902030302020204" pitchFamily="66" charset="0"/>
              </a:rPr>
              <a:t>Importance &amp; Motivation:</a:t>
            </a:r>
          </a:p>
          <a:p>
            <a:endParaRPr lang="en-US" b="1" dirty="0">
              <a:solidFill>
                <a:srgbClr val="FFFF00"/>
              </a:solidFill>
              <a:latin typeface="Comic Sans MS" panose="030F0902030302020204" pitchFamily="66" charset="0"/>
            </a:endParaRPr>
          </a:p>
          <a:p>
            <a:r>
              <a:rPr lang="en-US" dirty="0">
                <a:solidFill>
                  <a:srgbClr val="FFFF00"/>
                </a:solidFill>
                <a:latin typeface="Comic Sans MS" panose="030F0902030302020204" pitchFamily="66" charset="0"/>
              </a:rPr>
              <a:t>Assess and quantify the role of mesoscale ocean eddies and weather extremes, such as tropical cyclones, and their interactions with large-scale circulations in climate variability and change, prediction and projection by carrying out an unprecedented set of long climate simulations at mesoscale eddy- and tropical cyclone-permitting resolutions (0.1º ocean and 0.25º </a:t>
            </a:r>
            <a:r>
              <a:rPr lang="en-US" dirty="0" err="1">
                <a:solidFill>
                  <a:srgbClr val="FFFF00"/>
                </a:solidFill>
                <a:latin typeface="Comic Sans MS" panose="030F0902030302020204" pitchFamily="66" charset="0"/>
              </a:rPr>
              <a:t>atmos</a:t>
            </a:r>
            <a:r>
              <a:rPr lang="en-US" dirty="0">
                <a:solidFill>
                  <a:srgbClr val="FFFF00"/>
                </a:solidFill>
                <a:latin typeface="Comic Sans MS" panose="030F0902030302020204" pitchFamily="66" charset="0"/>
              </a:rPr>
              <a:t>). </a:t>
            </a:r>
            <a:endParaRPr lang="en-US" b="1" dirty="0">
              <a:solidFill>
                <a:srgbClr val="FFFF00"/>
              </a:solidFill>
              <a:latin typeface="Comic Sans MS" panose="030F0902030302020204" pitchFamily="66" charset="0"/>
            </a:endParaRPr>
          </a:p>
        </p:txBody>
      </p:sp>
      <p:sp>
        <p:nvSpPr>
          <p:cNvPr id="71" name="TextBox 70">
            <a:extLst>
              <a:ext uri="{FF2B5EF4-FFF2-40B4-BE49-F238E27FC236}">
                <a16:creationId xmlns:a16="http://schemas.microsoft.com/office/drawing/2014/main" id="{3922F955-827F-5244-B377-12CC150A8124}"/>
              </a:ext>
            </a:extLst>
          </p:cNvPr>
          <p:cNvSpPr txBox="1"/>
          <p:nvPr/>
        </p:nvSpPr>
        <p:spPr>
          <a:xfrm>
            <a:off x="1984183" y="5294003"/>
            <a:ext cx="4911922" cy="1492716"/>
          </a:xfrm>
          <a:prstGeom prst="rect">
            <a:avLst/>
          </a:prstGeom>
          <a:noFill/>
        </p:spPr>
        <p:txBody>
          <a:bodyPr wrap="none" rtlCol="0">
            <a:spAutoFit/>
          </a:bodyPr>
          <a:lstStyle/>
          <a:p>
            <a:r>
              <a:rPr lang="en-US" sz="1300" dirty="0">
                <a:latin typeface="Comic Sans MS" panose="030F0902030302020204" pitchFamily="66" charset="0"/>
              </a:rPr>
              <a:t>P. Chang (</a:t>
            </a:r>
            <a:r>
              <a:rPr lang="en-US" sz="1300" dirty="0">
                <a:solidFill>
                  <a:srgbClr val="FFFF00"/>
                </a:solidFill>
                <a:latin typeface="Comic Sans MS" panose="030F0902030302020204" pitchFamily="66" charset="0"/>
                <a:hlinkClick r:id="rId4">
                  <a:extLst>
                    <a:ext uri="{A12FA001-AC4F-418D-AE19-62706E023703}">
                      <ahyp:hlinkClr xmlns:ahyp="http://schemas.microsoft.com/office/drawing/2018/hyperlinkcolor" val="tx"/>
                    </a:ext>
                  </a:extLst>
                </a:hlinkClick>
              </a:rPr>
              <a:t>ping@tamu.edu</a:t>
            </a:r>
            <a:r>
              <a:rPr lang="en-US" sz="1300" dirty="0">
                <a:latin typeface="Comic Sans MS" panose="030F0902030302020204" pitchFamily="66" charset="0"/>
              </a:rPr>
              <a:t>)</a:t>
            </a:r>
          </a:p>
          <a:p>
            <a:r>
              <a:rPr lang="en-US" sz="1300" dirty="0">
                <a:latin typeface="Comic Sans MS" panose="030F0902030302020204" pitchFamily="66" charset="0"/>
              </a:rPr>
              <a:t>S. Zhang (</a:t>
            </a:r>
            <a:r>
              <a:rPr lang="en-US" sz="1300" dirty="0">
                <a:solidFill>
                  <a:srgbClr val="FFFF00"/>
                </a:solidFill>
                <a:latin typeface="Comic Sans MS" panose="030F0902030302020204" pitchFamily="66" charset="0"/>
                <a:hlinkClick r:id="rId5">
                  <a:extLst>
                    <a:ext uri="{A12FA001-AC4F-418D-AE19-62706E023703}">
                      <ahyp:hlinkClr xmlns:ahyp="http://schemas.microsoft.com/office/drawing/2018/hyperlinkcolor" val="tx"/>
                    </a:ext>
                  </a:extLst>
                </a:hlinkClick>
              </a:rPr>
              <a:t>szhang@ouc.edu.cn</a:t>
            </a:r>
            <a:r>
              <a:rPr lang="en-US" sz="1300" dirty="0">
                <a:latin typeface="Comic Sans MS" panose="030F0902030302020204" pitchFamily="66" charset="0"/>
              </a:rPr>
              <a:t>)</a:t>
            </a:r>
          </a:p>
          <a:p>
            <a:r>
              <a:rPr lang="en-US" sz="1300" dirty="0">
                <a:latin typeface="Comic Sans MS" panose="030F0902030302020204" pitchFamily="66" charset="0"/>
              </a:rPr>
              <a:t>G. </a:t>
            </a:r>
            <a:r>
              <a:rPr lang="en-US" sz="1300" dirty="0" err="1">
                <a:latin typeface="Comic Sans MS" panose="030F0902030302020204" pitchFamily="66" charset="0"/>
              </a:rPr>
              <a:t>Danabasoglu</a:t>
            </a:r>
            <a:r>
              <a:rPr lang="en-US" sz="1300" dirty="0">
                <a:latin typeface="Comic Sans MS" panose="030F0902030302020204" pitchFamily="66" charset="0"/>
              </a:rPr>
              <a:t> (</a:t>
            </a:r>
            <a:r>
              <a:rPr lang="en-US" sz="1300" dirty="0">
                <a:solidFill>
                  <a:srgbClr val="FFFF00"/>
                </a:solidFill>
                <a:latin typeface="Comic Sans MS" panose="030F0902030302020204" pitchFamily="66" charset="0"/>
                <a:hlinkClick r:id="rId6">
                  <a:extLst>
                    <a:ext uri="{A12FA001-AC4F-418D-AE19-62706E023703}">
                      <ahyp:hlinkClr xmlns:ahyp="http://schemas.microsoft.com/office/drawing/2018/hyperlinkcolor" val="tx"/>
                    </a:ext>
                  </a:extLst>
                </a:hlinkClick>
              </a:rPr>
              <a:t>gokhan@ucar.edu</a:t>
            </a:r>
            <a:r>
              <a:rPr lang="en-US" sz="1300" dirty="0">
                <a:latin typeface="Comic Sans MS" panose="030F0902030302020204" pitchFamily="66" charset="0"/>
              </a:rPr>
              <a:t>)</a:t>
            </a:r>
          </a:p>
          <a:p>
            <a:pPr marL="342900" indent="-342900">
              <a:buAutoNum type="arabicPeriod"/>
            </a:pPr>
            <a:r>
              <a:rPr lang="en-US" sz="1300" dirty="0">
                <a:latin typeface="Comic Sans MS" panose="030F0902030302020204" pitchFamily="66" charset="0"/>
              </a:rPr>
              <a:t>Texas A&amp;M University (TAMU)</a:t>
            </a:r>
          </a:p>
          <a:p>
            <a:pPr marL="342900" indent="-342900">
              <a:buAutoNum type="arabicPeriod"/>
            </a:pPr>
            <a:r>
              <a:rPr lang="en-US" sz="1300" dirty="0">
                <a:latin typeface="Comic Sans MS" panose="030F0902030302020204" pitchFamily="66" charset="0"/>
              </a:rPr>
              <a:t>Qingdao National Lab. for Marine Sci. &amp;Tech. (QNLM)</a:t>
            </a:r>
          </a:p>
          <a:p>
            <a:pPr marL="342900" indent="-342900">
              <a:buAutoNum type="arabicPeriod"/>
            </a:pPr>
            <a:r>
              <a:rPr lang="en-US" sz="1300" dirty="0">
                <a:latin typeface="Comic Sans MS" panose="030F0902030302020204" pitchFamily="66" charset="0"/>
              </a:rPr>
              <a:t>National Center for Atmospheric Research (NCAR)</a:t>
            </a:r>
          </a:p>
          <a:p>
            <a:pPr marL="342900" indent="-342900">
              <a:buAutoNum type="arabicPeriod"/>
            </a:pPr>
            <a:r>
              <a:rPr lang="en-US" sz="1300" dirty="0">
                <a:latin typeface="Comic Sans MS" panose="030F0902030302020204" pitchFamily="66" charset="0"/>
              </a:rPr>
              <a:t>Int. Lab. for High-Res. Earth System Prediction (</a:t>
            </a:r>
            <a:r>
              <a:rPr lang="en-US" sz="1300" dirty="0" err="1">
                <a:latin typeface="Comic Sans MS" panose="030F0902030302020204" pitchFamily="66" charset="0"/>
              </a:rPr>
              <a:t>iHESP</a:t>
            </a:r>
            <a:r>
              <a:rPr lang="en-US" sz="1300" dirty="0">
                <a:latin typeface="Comic Sans MS" panose="030F0902030302020204" pitchFamily="66" charset="0"/>
              </a:rPr>
              <a:t>)</a:t>
            </a:r>
          </a:p>
        </p:txBody>
      </p:sp>
      <p:sp>
        <p:nvSpPr>
          <p:cNvPr id="3" name="Rectangle 2">
            <a:extLst>
              <a:ext uri="{FF2B5EF4-FFF2-40B4-BE49-F238E27FC236}">
                <a16:creationId xmlns:a16="http://schemas.microsoft.com/office/drawing/2014/main" id="{9DBA7E79-6634-3E4E-A4AF-6F8ED1B7E7EF}"/>
              </a:ext>
            </a:extLst>
          </p:cNvPr>
          <p:cNvSpPr/>
          <p:nvPr/>
        </p:nvSpPr>
        <p:spPr>
          <a:xfrm>
            <a:off x="0" y="0"/>
            <a:ext cx="12192000" cy="6858000"/>
          </a:xfrm>
          <a:prstGeom prst="rect">
            <a:avLst/>
          </a:prstGeom>
          <a:noFill/>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980290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3C92299-7713-734D-9B2D-1FB7853EF48E}"/>
              </a:ext>
            </a:extLst>
          </p:cNvPr>
          <p:cNvSpPr>
            <a:spLocks noGrp="1"/>
          </p:cNvSpPr>
          <p:nvPr>
            <p:ph type="title"/>
          </p:nvPr>
        </p:nvSpPr>
        <p:spPr>
          <a:xfrm>
            <a:off x="4958906" y="68161"/>
            <a:ext cx="7048037" cy="509946"/>
          </a:xfrm>
        </p:spPr>
        <p:txBody>
          <a:bodyPr>
            <a:noAutofit/>
          </a:bodyPr>
          <a:lstStyle/>
          <a:p>
            <a:pPr algn="ctr"/>
            <a:r>
              <a:rPr lang="en-US" sz="2400" b="1" dirty="0">
                <a:solidFill>
                  <a:schemeClr val="bg1"/>
                </a:solidFill>
                <a:latin typeface="Comic Sans MS" panose="030F0902030302020204" pitchFamily="66" charset="0"/>
              </a:rPr>
              <a:t>Present &amp; Future Tropical Cyclones in HR vs. LR</a:t>
            </a:r>
          </a:p>
        </p:txBody>
      </p:sp>
      <p:grpSp>
        <p:nvGrpSpPr>
          <p:cNvPr id="7" name="Group 6">
            <a:extLst>
              <a:ext uri="{FF2B5EF4-FFF2-40B4-BE49-F238E27FC236}">
                <a16:creationId xmlns:a16="http://schemas.microsoft.com/office/drawing/2014/main" id="{3331FB3E-7ADA-E340-8EF7-A3E1391D7AAD}"/>
              </a:ext>
            </a:extLst>
          </p:cNvPr>
          <p:cNvGrpSpPr/>
          <p:nvPr/>
        </p:nvGrpSpPr>
        <p:grpSpPr>
          <a:xfrm>
            <a:off x="321655" y="-9144"/>
            <a:ext cx="4324179" cy="6867144"/>
            <a:chOff x="475488" y="-9144"/>
            <a:chExt cx="4324179" cy="6867144"/>
          </a:xfrm>
        </p:grpSpPr>
        <p:sp>
          <p:nvSpPr>
            <p:cNvPr id="5" name="Rectangle 4">
              <a:extLst>
                <a:ext uri="{FF2B5EF4-FFF2-40B4-BE49-F238E27FC236}">
                  <a16:creationId xmlns:a16="http://schemas.microsoft.com/office/drawing/2014/main" id="{0D03BB77-1BF0-8F4C-BDDD-6CF477397D37}"/>
                </a:ext>
              </a:extLst>
            </p:cNvPr>
            <p:cNvSpPr/>
            <p:nvPr/>
          </p:nvSpPr>
          <p:spPr>
            <a:xfrm>
              <a:off x="475488" y="-9144"/>
              <a:ext cx="4324179" cy="68671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DD19CAD1-9459-4742-A7B5-632137258E4E}"/>
                </a:ext>
              </a:extLst>
            </p:cNvPr>
            <p:cNvPicPr>
              <a:picLocks noChangeAspect="1"/>
            </p:cNvPicPr>
            <p:nvPr/>
          </p:nvPicPr>
          <p:blipFill rotWithShape="1">
            <a:blip r:embed="rId3"/>
            <a:srcRect l="5722" t="4558" r="6052" b="1045"/>
            <a:stretch/>
          </p:blipFill>
          <p:spPr>
            <a:xfrm>
              <a:off x="612648" y="21416"/>
              <a:ext cx="4153308" cy="6836583"/>
            </a:xfrm>
            <a:prstGeom prst="rect">
              <a:avLst/>
            </a:prstGeom>
          </p:spPr>
        </p:pic>
      </p:grpSp>
      <p:sp>
        <p:nvSpPr>
          <p:cNvPr id="2" name="Rectangle 1">
            <a:extLst>
              <a:ext uri="{FF2B5EF4-FFF2-40B4-BE49-F238E27FC236}">
                <a16:creationId xmlns:a16="http://schemas.microsoft.com/office/drawing/2014/main" id="{999A4B7D-0612-4048-AA3D-62AC7774D8AB}"/>
              </a:ext>
            </a:extLst>
          </p:cNvPr>
          <p:cNvSpPr/>
          <p:nvPr/>
        </p:nvSpPr>
        <p:spPr>
          <a:xfrm>
            <a:off x="5655365" y="553101"/>
            <a:ext cx="5577276" cy="52701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C0B206C-E3E0-0B44-B225-1F1D9BDFFFD8}"/>
              </a:ext>
            </a:extLst>
          </p:cNvPr>
          <p:cNvPicPr>
            <a:picLocks noChangeAspect="1"/>
          </p:cNvPicPr>
          <p:nvPr/>
        </p:nvPicPr>
        <p:blipFill rotWithShape="1">
          <a:blip r:embed="rId4"/>
          <a:srcRect t="-1" r="50039" b="13093"/>
          <a:stretch/>
        </p:blipFill>
        <p:spPr>
          <a:xfrm>
            <a:off x="5750011" y="559036"/>
            <a:ext cx="4900774" cy="2632511"/>
          </a:xfrm>
          <a:prstGeom prst="rect">
            <a:avLst/>
          </a:prstGeom>
        </p:spPr>
      </p:pic>
      <p:pic>
        <p:nvPicPr>
          <p:cNvPr id="9" name="Picture 8">
            <a:extLst>
              <a:ext uri="{FF2B5EF4-FFF2-40B4-BE49-F238E27FC236}">
                <a16:creationId xmlns:a16="http://schemas.microsoft.com/office/drawing/2014/main" id="{244D3036-4245-F840-A064-C9EBC00A7FA1}"/>
              </a:ext>
            </a:extLst>
          </p:cNvPr>
          <p:cNvPicPr>
            <a:picLocks noChangeAspect="1"/>
          </p:cNvPicPr>
          <p:nvPr/>
        </p:nvPicPr>
        <p:blipFill rotWithShape="1">
          <a:blip r:embed="rId5"/>
          <a:srcRect l="49890" r="57" b="14195"/>
          <a:stretch/>
        </p:blipFill>
        <p:spPr>
          <a:xfrm>
            <a:off x="5750011" y="3191547"/>
            <a:ext cx="4971334" cy="2631704"/>
          </a:xfrm>
          <a:prstGeom prst="rect">
            <a:avLst/>
          </a:prstGeom>
        </p:spPr>
      </p:pic>
      <p:pic>
        <p:nvPicPr>
          <p:cNvPr id="10" name="Picture 9">
            <a:extLst>
              <a:ext uri="{FF2B5EF4-FFF2-40B4-BE49-F238E27FC236}">
                <a16:creationId xmlns:a16="http://schemas.microsoft.com/office/drawing/2014/main" id="{5E3AB2D5-16E5-A847-9310-54DFBC391778}"/>
              </a:ext>
            </a:extLst>
          </p:cNvPr>
          <p:cNvPicPr>
            <a:picLocks noChangeAspect="1"/>
          </p:cNvPicPr>
          <p:nvPr/>
        </p:nvPicPr>
        <p:blipFill rotWithShape="1">
          <a:blip r:embed="rId6"/>
          <a:srcRect l="31027" t="90373" r="29267" b="-560"/>
          <a:stretch/>
        </p:blipFill>
        <p:spPr>
          <a:xfrm rot="16200000">
            <a:off x="8834522" y="3033342"/>
            <a:ext cx="4444181" cy="352057"/>
          </a:xfrm>
          <a:prstGeom prst="rect">
            <a:avLst/>
          </a:prstGeom>
        </p:spPr>
      </p:pic>
      <p:sp>
        <p:nvSpPr>
          <p:cNvPr id="11" name="TextBox 10">
            <a:extLst>
              <a:ext uri="{FF2B5EF4-FFF2-40B4-BE49-F238E27FC236}">
                <a16:creationId xmlns:a16="http://schemas.microsoft.com/office/drawing/2014/main" id="{4253333A-97F0-9947-B273-4FB26A07C973}"/>
              </a:ext>
            </a:extLst>
          </p:cNvPr>
          <p:cNvSpPr txBox="1"/>
          <p:nvPr/>
        </p:nvSpPr>
        <p:spPr>
          <a:xfrm>
            <a:off x="4645834" y="5828773"/>
            <a:ext cx="7517791" cy="984885"/>
          </a:xfrm>
          <a:prstGeom prst="rect">
            <a:avLst/>
          </a:prstGeom>
          <a:noFill/>
        </p:spPr>
        <p:txBody>
          <a:bodyPr wrap="square" rtlCol="0">
            <a:spAutoFit/>
          </a:bodyPr>
          <a:lstStyle/>
          <a:p>
            <a:r>
              <a:rPr lang="en-US" sz="1600" b="1" dirty="0">
                <a:solidFill>
                  <a:srgbClr val="FFFF00"/>
                </a:solidFill>
                <a:latin typeface="Comic Sans MS" panose="030F0902030302020204" pitchFamily="66" charset="0"/>
              </a:rPr>
              <a:t>Highlights:</a:t>
            </a:r>
            <a:endParaRPr lang="en-US" sz="1600" dirty="0">
              <a:solidFill>
                <a:srgbClr val="FFFF00"/>
              </a:solidFill>
              <a:latin typeface="Comic Sans MS" panose="030F0902030302020204" pitchFamily="66" charset="0"/>
            </a:endParaRPr>
          </a:p>
          <a:p>
            <a:pPr marL="285750" indent="-285750">
              <a:buFont typeface="Arial" panose="020B0604020202020204" pitchFamily="34" charset="0"/>
              <a:buChar char="•"/>
            </a:pPr>
            <a:r>
              <a:rPr lang="en-US" sz="1400" dirty="0">
                <a:solidFill>
                  <a:srgbClr val="FFFF00"/>
                </a:solidFill>
                <a:latin typeface="Comic Sans MS" panose="030F0902030302020204" pitchFamily="66" charset="0"/>
              </a:rPr>
              <a:t>Number of TCs is greatly improved in HR over LR, although many biases remain in HR</a:t>
            </a:r>
          </a:p>
          <a:p>
            <a:pPr marL="285750" indent="-285750">
              <a:buFont typeface="Arial" panose="020B0604020202020204" pitchFamily="34" charset="0"/>
              <a:buChar char="•"/>
            </a:pPr>
            <a:r>
              <a:rPr lang="en-US" sz="1400" dirty="0">
                <a:solidFill>
                  <a:srgbClr val="FFFF00"/>
                </a:solidFill>
                <a:latin typeface="Comic Sans MS" panose="030F0902030302020204" pitchFamily="66" charset="0"/>
              </a:rPr>
              <a:t>Projected TC change in HR shows a northward shift of TC activity in the North Pacific with a reduced TC activity in the South Indian Ocean and Eastern Pacific </a:t>
            </a:r>
          </a:p>
        </p:txBody>
      </p:sp>
      <p:sp>
        <p:nvSpPr>
          <p:cNvPr id="3" name="TextBox 2">
            <a:extLst>
              <a:ext uri="{FF2B5EF4-FFF2-40B4-BE49-F238E27FC236}">
                <a16:creationId xmlns:a16="http://schemas.microsoft.com/office/drawing/2014/main" id="{9F3017A1-A75D-F34D-9595-EC286E9CCD57}"/>
              </a:ext>
            </a:extLst>
          </p:cNvPr>
          <p:cNvSpPr txBox="1"/>
          <p:nvPr/>
        </p:nvSpPr>
        <p:spPr>
          <a:xfrm>
            <a:off x="9197027" y="553101"/>
            <a:ext cx="1766830" cy="276999"/>
          </a:xfrm>
          <a:prstGeom prst="rect">
            <a:avLst/>
          </a:prstGeom>
          <a:noFill/>
        </p:spPr>
        <p:txBody>
          <a:bodyPr wrap="none" rtlCol="0">
            <a:spAutoFit/>
          </a:bodyPr>
          <a:lstStyle/>
          <a:p>
            <a:r>
              <a:rPr lang="en-US" sz="1200" dirty="0"/>
              <a:t>(2006-2100)-(1877-2005)</a:t>
            </a:r>
          </a:p>
        </p:txBody>
      </p:sp>
      <p:sp>
        <p:nvSpPr>
          <p:cNvPr id="12" name="TextBox 11">
            <a:extLst>
              <a:ext uri="{FF2B5EF4-FFF2-40B4-BE49-F238E27FC236}">
                <a16:creationId xmlns:a16="http://schemas.microsoft.com/office/drawing/2014/main" id="{B5A42DAA-AB65-AE4A-A6A7-BF09A340BD4B}"/>
              </a:ext>
            </a:extLst>
          </p:cNvPr>
          <p:cNvSpPr txBox="1"/>
          <p:nvPr/>
        </p:nvSpPr>
        <p:spPr>
          <a:xfrm>
            <a:off x="9172313" y="3209371"/>
            <a:ext cx="1766830" cy="276999"/>
          </a:xfrm>
          <a:prstGeom prst="rect">
            <a:avLst/>
          </a:prstGeom>
          <a:noFill/>
        </p:spPr>
        <p:txBody>
          <a:bodyPr wrap="none" rtlCol="0">
            <a:spAutoFit/>
          </a:bodyPr>
          <a:lstStyle/>
          <a:p>
            <a:r>
              <a:rPr lang="en-US" sz="1200" dirty="0"/>
              <a:t>(2006-2100)-(1877-2005)</a:t>
            </a:r>
          </a:p>
        </p:txBody>
      </p:sp>
      <p:sp>
        <p:nvSpPr>
          <p:cNvPr id="13" name="Rectangle 12">
            <a:extLst>
              <a:ext uri="{FF2B5EF4-FFF2-40B4-BE49-F238E27FC236}">
                <a16:creationId xmlns:a16="http://schemas.microsoft.com/office/drawing/2014/main" id="{139B6C0B-5522-1142-AA56-E376935F6123}"/>
              </a:ext>
            </a:extLst>
          </p:cNvPr>
          <p:cNvSpPr/>
          <p:nvPr/>
        </p:nvSpPr>
        <p:spPr>
          <a:xfrm>
            <a:off x="0" y="0"/>
            <a:ext cx="12192000" cy="6858000"/>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25431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95C72-223C-1043-AAC2-809C209D12F3}"/>
              </a:ext>
            </a:extLst>
          </p:cNvPr>
          <p:cNvSpPr>
            <a:spLocks noGrp="1"/>
          </p:cNvSpPr>
          <p:nvPr>
            <p:ph type="title"/>
          </p:nvPr>
        </p:nvSpPr>
        <p:spPr>
          <a:xfrm>
            <a:off x="0" y="0"/>
            <a:ext cx="5314536" cy="884706"/>
          </a:xfrm>
        </p:spPr>
        <p:txBody>
          <a:bodyPr>
            <a:normAutofit/>
          </a:bodyPr>
          <a:lstStyle/>
          <a:p>
            <a:r>
              <a:rPr lang="en-US" b="1" dirty="0">
                <a:latin typeface="Comic Sans MS" panose="030F0902030302020204" pitchFamily="66" charset="0"/>
              </a:rPr>
              <a:t>Summary</a:t>
            </a:r>
          </a:p>
        </p:txBody>
      </p:sp>
      <p:sp>
        <p:nvSpPr>
          <p:cNvPr id="3" name="Content Placeholder 2">
            <a:extLst>
              <a:ext uri="{FF2B5EF4-FFF2-40B4-BE49-F238E27FC236}">
                <a16:creationId xmlns:a16="http://schemas.microsoft.com/office/drawing/2014/main" id="{BD7BC97C-5978-A447-A15C-A206E3BD7ECF}"/>
              </a:ext>
            </a:extLst>
          </p:cNvPr>
          <p:cNvSpPr>
            <a:spLocks noGrp="1"/>
          </p:cNvSpPr>
          <p:nvPr>
            <p:ph idx="1"/>
          </p:nvPr>
        </p:nvSpPr>
        <p:spPr>
          <a:xfrm>
            <a:off x="70945" y="884706"/>
            <a:ext cx="12121055" cy="5975302"/>
          </a:xfrm>
        </p:spPr>
        <p:txBody>
          <a:bodyPr anchor="t">
            <a:noAutofit/>
          </a:bodyPr>
          <a:lstStyle/>
          <a:p>
            <a:pPr marL="0" indent="0">
              <a:buNone/>
            </a:pPr>
            <a:r>
              <a:rPr lang="en-US" sz="1600" b="1" dirty="0">
                <a:latin typeface="Comic Sans MS" panose="030F0902030302020204" pitchFamily="66" charset="0"/>
              </a:rPr>
              <a:t>Improvements in HR over LR:</a:t>
            </a:r>
          </a:p>
          <a:p>
            <a:pPr lvl="1"/>
            <a:r>
              <a:rPr lang="en-US" sz="1500" dirty="0">
                <a:latin typeface="Comic Sans MS" panose="030F0902030302020204" pitchFamily="66" charset="0"/>
              </a:rPr>
              <a:t>Global-mean SST and T2m</a:t>
            </a:r>
          </a:p>
          <a:p>
            <a:pPr lvl="1"/>
            <a:r>
              <a:rPr lang="en-US" sz="1500" dirty="0">
                <a:latin typeface="Comic Sans MS" panose="030F0902030302020204" pitchFamily="66" charset="0"/>
              </a:rPr>
              <a:t>Mixed layer depth and SST annual cycle</a:t>
            </a:r>
          </a:p>
          <a:p>
            <a:pPr lvl="1"/>
            <a:r>
              <a:rPr lang="en-US" sz="1500" dirty="0">
                <a:latin typeface="Comic Sans MS" panose="030F0902030302020204" pitchFamily="66" charset="0"/>
              </a:rPr>
              <a:t>N. Atlantic meridional heat transport at 26.5°N and AMV</a:t>
            </a:r>
          </a:p>
          <a:p>
            <a:pPr lvl="1"/>
            <a:r>
              <a:rPr lang="en-US" sz="1500" dirty="0">
                <a:latin typeface="Comic Sans MS" panose="030F0902030302020204" pitchFamily="66" charset="0"/>
              </a:rPr>
              <a:t>Tropical cyclones</a:t>
            </a:r>
          </a:p>
          <a:p>
            <a:pPr lvl="1"/>
            <a:r>
              <a:rPr lang="en-US" sz="1500" dirty="0">
                <a:latin typeface="Comic Sans MS" panose="030F0902030302020204" pitchFamily="66" charset="0"/>
              </a:rPr>
              <a:t>Atmospheric Rivers</a:t>
            </a:r>
          </a:p>
          <a:p>
            <a:pPr marL="0" indent="0">
              <a:buNone/>
            </a:pPr>
            <a:r>
              <a:rPr lang="en-US" sz="1600" b="1" dirty="0">
                <a:latin typeface="Comic Sans MS" panose="030F0902030302020204" pitchFamily="66" charset="0"/>
              </a:rPr>
              <a:t>No improvements in HR:</a:t>
            </a:r>
          </a:p>
          <a:p>
            <a:pPr lvl="1"/>
            <a:r>
              <a:rPr lang="en-US" sz="1500" dirty="0">
                <a:latin typeface="Comic Sans MS" panose="030F0902030302020204" pitchFamily="66" charset="0"/>
              </a:rPr>
              <a:t>ENSO</a:t>
            </a:r>
          </a:p>
          <a:p>
            <a:pPr lvl="1"/>
            <a:r>
              <a:rPr lang="en-US" sz="1500" dirty="0">
                <a:latin typeface="Comic Sans MS" panose="030F0902030302020204" pitchFamily="66" charset="0"/>
              </a:rPr>
              <a:t>MJO</a:t>
            </a:r>
          </a:p>
          <a:p>
            <a:pPr marL="0" indent="0">
              <a:buNone/>
            </a:pPr>
            <a:r>
              <a:rPr lang="en-US" sz="1600" b="1" dirty="0">
                <a:latin typeface="Comic Sans MS" panose="030F0902030302020204" pitchFamily="66" charset="0"/>
              </a:rPr>
              <a:t>Deterioration in HR:</a:t>
            </a:r>
          </a:p>
          <a:p>
            <a:pPr lvl="1"/>
            <a:r>
              <a:rPr lang="en-US" sz="1500" dirty="0">
                <a:latin typeface="Comic Sans MS" panose="030F0902030302020204" pitchFamily="66" charset="0"/>
              </a:rPr>
              <a:t>Sea-ice extent and concentration</a:t>
            </a:r>
          </a:p>
          <a:p>
            <a:pPr lvl="1"/>
            <a:r>
              <a:rPr lang="en-US" sz="1500" dirty="0">
                <a:latin typeface="Comic Sans MS" panose="030F0902030302020204" pitchFamily="66" charset="0"/>
              </a:rPr>
              <a:t>ACC transport at Drake Passage </a:t>
            </a:r>
          </a:p>
          <a:p>
            <a:pPr lvl="1"/>
            <a:r>
              <a:rPr lang="en-US" sz="1500" dirty="0">
                <a:latin typeface="Comic Sans MS" panose="030F0902030302020204" pitchFamily="66" charset="0"/>
              </a:rPr>
              <a:t>Rainfall bias along the ITCZ</a:t>
            </a:r>
          </a:p>
          <a:p>
            <a:pPr marL="0" indent="0">
              <a:buNone/>
            </a:pPr>
            <a:r>
              <a:rPr lang="en-US" sz="1600" b="1" dirty="0">
                <a:latin typeface="Comic Sans MS" panose="030F0902030302020204" pitchFamily="66" charset="0"/>
              </a:rPr>
              <a:t>Lesson learned:</a:t>
            </a:r>
          </a:p>
          <a:p>
            <a:pPr lvl="1"/>
            <a:r>
              <a:rPr lang="en-US" sz="1500" dirty="0">
                <a:latin typeface="Comic Sans MS" panose="030F0902030302020204" pitchFamily="66" charset="0"/>
              </a:rPr>
              <a:t>TOA imbalance in HR</a:t>
            </a:r>
          </a:p>
          <a:p>
            <a:pPr lvl="1"/>
            <a:r>
              <a:rPr lang="en-US" sz="1500" dirty="0">
                <a:latin typeface="Comic Sans MS" panose="030F0902030302020204" pitchFamily="66" charset="0"/>
              </a:rPr>
              <a:t>Minimum of 150 to 200 years of model spin-up even in HR</a:t>
            </a:r>
            <a:r>
              <a:rPr lang="en-US" sz="1600" dirty="0">
                <a:latin typeface="Comic Sans MS" panose="030F0902030302020204" pitchFamily="66" charset="0"/>
              </a:rPr>
              <a:t>  </a:t>
            </a:r>
          </a:p>
          <a:p>
            <a:pPr marL="0" indent="0">
              <a:buNone/>
            </a:pPr>
            <a:r>
              <a:rPr lang="en-US" sz="1600" b="1" dirty="0">
                <a:latin typeface="Comic Sans MS" panose="030F0902030302020204" pitchFamily="66" charset="0"/>
              </a:rPr>
              <a:t>Data availability:</a:t>
            </a:r>
          </a:p>
          <a:p>
            <a:pPr lvl="1"/>
            <a:r>
              <a:rPr lang="en-US" sz="1500" dirty="0">
                <a:latin typeface="Comic Sans MS" panose="030F0902030302020204" pitchFamily="66" charset="0"/>
              </a:rPr>
              <a:t>PI-CTRL (first 310 years): </a:t>
            </a:r>
            <a:r>
              <a:rPr lang="en-US" sz="1500" dirty="0">
                <a:solidFill>
                  <a:srgbClr val="FFFF00"/>
                </a:solidFill>
                <a:latin typeface="Comic Sans MS" panose="030F0902030302020204" pitchFamily="66" charset="0"/>
                <a:hlinkClick r:id="rId3">
                  <a:extLst>
                    <a:ext uri="{A12FA001-AC4F-418D-AE19-62706E023703}">
                      <ahyp:hlinkClr xmlns:ahyp="http://schemas.microsoft.com/office/drawing/2018/hyperlinkcolor" val="tx"/>
                    </a:ext>
                  </a:extLst>
                </a:hlinkClick>
              </a:rPr>
              <a:t>https://ihesp.tamu.edu</a:t>
            </a:r>
            <a:r>
              <a:rPr lang="en-US" sz="1500" dirty="0">
                <a:latin typeface="Comic Sans MS" panose="030F0902030302020204" pitchFamily="66" charset="0"/>
              </a:rPr>
              <a:t> or </a:t>
            </a:r>
            <a:r>
              <a:rPr lang="en-US" sz="1500" dirty="0">
                <a:solidFill>
                  <a:srgbClr val="FFFF00"/>
                </a:solidFill>
                <a:latin typeface="Comic Sans MS" panose="030F0902030302020204" pitchFamily="66" charset="0"/>
                <a:hlinkClick r:id="rId4">
                  <a:extLst>
                    <a:ext uri="{A12FA001-AC4F-418D-AE19-62706E023703}">
                      <ahyp:hlinkClr xmlns:ahyp="http://schemas.microsoft.com/office/drawing/2018/hyperlinkcolor" val="tx"/>
                    </a:ext>
                  </a:extLst>
                </a:hlinkClick>
              </a:rPr>
              <a:t>http://ihesp.qnlm.ac</a:t>
            </a:r>
            <a:endParaRPr lang="en-US" sz="1500" dirty="0">
              <a:solidFill>
                <a:srgbClr val="FFFF00"/>
              </a:solidFill>
              <a:latin typeface="Comic Sans MS" panose="030F0902030302020204" pitchFamily="66" charset="0"/>
            </a:endParaRPr>
          </a:p>
          <a:p>
            <a:pPr lvl="1"/>
            <a:r>
              <a:rPr lang="en-US" sz="1500" dirty="0" err="1">
                <a:latin typeface="Comic Sans MS" panose="030F0902030302020204" pitchFamily="66" charset="0"/>
              </a:rPr>
              <a:t>HighResMIP</a:t>
            </a:r>
            <a:r>
              <a:rPr lang="en-US" sz="1500" dirty="0">
                <a:latin typeface="Comic Sans MS" panose="030F0902030302020204" pitchFamily="66" charset="0"/>
              </a:rPr>
              <a:t>: </a:t>
            </a:r>
            <a:r>
              <a:rPr lang="en-US" sz="1500" dirty="0">
                <a:solidFill>
                  <a:srgbClr val="FFFF00"/>
                </a:solidFill>
                <a:latin typeface="Comic Sans MS" panose="030F0902030302020204" pitchFamily="66" charset="0"/>
                <a:hlinkClick r:id="rId5">
                  <a:extLst>
                    <a:ext uri="{A12FA001-AC4F-418D-AE19-62706E023703}">
                      <ahyp:hlinkClr xmlns:ahyp="http://schemas.microsoft.com/office/drawing/2018/hyperlinkcolor" val="tx"/>
                    </a:ext>
                  </a:extLst>
                </a:hlinkClick>
              </a:rPr>
              <a:t>https://cera-www.dkrz.de/WDCC/ui/cerasearch/cmip6?input=CMIP6.HighResMIP.NCAR.CESM1-CAM5-SE-HR</a:t>
            </a:r>
            <a:endParaRPr lang="en-US" sz="1500" dirty="0">
              <a:solidFill>
                <a:srgbClr val="FFFF00"/>
              </a:solidFill>
              <a:latin typeface="Comic Sans MS" panose="030F0902030302020204" pitchFamily="66" charset="0"/>
            </a:endParaRPr>
          </a:p>
          <a:p>
            <a:pPr lvl="1"/>
            <a:r>
              <a:rPr lang="en-US" sz="1500" dirty="0">
                <a:latin typeface="Comic Sans MS" panose="030F0902030302020204" pitchFamily="66" charset="0"/>
              </a:rPr>
              <a:t>More release coming soon</a:t>
            </a:r>
          </a:p>
        </p:txBody>
      </p:sp>
      <p:sp>
        <p:nvSpPr>
          <p:cNvPr id="22" name="Freeform: Shape 21">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1E87C017-7DBD-5548-95F2-58EF47FB66D7}"/>
              </a:ext>
            </a:extLst>
          </p:cNvPr>
          <p:cNvPicPr>
            <a:picLocks noChangeAspect="1"/>
          </p:cNvPicPr>
          <p:nvPr/>
        </p:nvPicPr>
        <p:blipFill rotWithShape="1">
          <a:blip r:embed="rId6"/>
          <a:srcRect l="1331" r="1951" b="-2"/>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4" name="TextBox 3">
            <a:extLst>
              <a:ext uri="{FF2B5EF4-FFF2-40B4-BE49-F238E27FC236}">
                <a16:creationId xmlns:a16="http://schemas.microsoft.com/office/drawing/2014/main" id="{646E7552-BC6E-2942-AF7E-F615FE8B71B8}"/>
              </a:ext>
            </a:extLst>
          </p:cNvPr>
          <p:cNvSpPr txBox="1"/>
          <p:nvPr/>
        </p:nvSpPr>
        <p:spPr>
          <a:xfrm>
            <a:off x="2570558" y="195448"/>
            <a:ext cx="6605752" cy="553998"/>
          </a:xfrm>
          <a:prstGeom prst="rect">
            <a:avLst/>
          </a:prstGeom>
          <a:noFill/>
        </p:spPr>
        <p:txBody>
          <a:bodyPr wrap="square" rtlCol="0">
            <a:spAutoFit/>
          </a:bodyPr>
          <a:lstStyle/>
          <a:p>
            <a:r>
              <a:rPr lang="en-US" sz="1500" dirty="0">
                <a:latin typeface="Comic Sans MS" panose="030F0902030302020204" pitchFamily="66" charset="0"/>
              </a:rPr>
              <a:t>(See Chang et al. 2020 in </a:t>
            </a:r>
            <a:r>
              <a:rPr lang="en-US" sz="1500" i="1" dirty="0">
                <a:latin typeface="Comic Sans MS" panose="030F0902030302020204" pitchFamily="66" charset="0"/>
              </a:rPr>
              <a:t>JAMES</a:t>
            </a:r>
            <a:r>
              <a:rPr lang="en-US" sz="1500" dirty="0">
                <a:latin typeface="Comic Sans MS" panose="030F0902030302020204" pitchFamily="66" charset="0"/>
              </a:rPr>
              <a:t> for details: </a:t>
            </a:r>
            <a:r>
              <a:rPr lang="en-US" sz="1500" b="1" dirty="0">
                <a:solidFill>
                  <a:srgbClr val="FFFF00"/>
                </a:solidFill>
                <a:latin typeface="Comic Sans MS" panose="030F0902030302020204" pitchFamily="66" charset="0"/>
                <a:hlinkClick r:id="rId7">
                  <a:extLst>
                    <a:ext uri="{A12FA001-AC4F-418D-AE19-62706E023703}">
                      <ahyp:hlinkClr xmlns:ahyp="http://schemas.microsoft.com/office/drawing/2018/hyperlinkcolor" val="tx"/>
                    </a:ext>
                  </a:extLst>
                </a:hlinkClick>
              </a:rPr>
              <a:t>https://doi.org/10.1029/2020MS002298</a:t>
            </a:r>
            <a:r>
              <a:rPr lang="en-US" sz="1500" b="1" dirty="0">
                <a:latin typeface="Comic Sans MS" panose="030F0902030302020204" pitchFamily="66" charset="0"/>
              </a:rPr>
              <a:t>)</a:t>
            </a:r>
            <a:r>
              <a:rPr lang="en-US" sz="1500" dirty="0">
                <a:latin typeface="Comic Sans MS" panose="030F0902030302020204" pitchFamily="66" charset="0"/>
              </a:rPr>
              <a:t> </a:t>
            </a:r>
          </a:p>
        </p:txBody>
      </p:sp>
      <p:sp>
        <p:nvSpPr>
          <p:cNvPr id="7" name="Rectangle 6">
            <a:extLst>
              <a:ext uri="{FF2B5EF4-FFF2-40B4-BE49-F238E27FC236}">
                <a16:creationId xmlns:a16="http://schemas.microsoft.com/office/drawing/2014/main" id="{7B774260-7737-8B4D-902B-8A3B1ECBC261}"/>
              </a:ext>
            </a:extLst>
          </p:cNvPr>
          <p:cNvSpPr/>
          <p:nvPr/>
        </p:nvSpPr>
        <p:spPr>
          <a:xfrm>
            <a:off x="0" y="0"/>
            <a:ext cx="12192000" cy="6858000"/>
          </a:xfrm>
          <a:prstGeom prst="rect">
            <a:avLst/>
          </a:prstGeom>
          <a:noFill/>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780587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314</TotalTime>
  <Words>1018</Words>
  <Application>Microsoft Macintosh PowerPoint</Application>
  <PresentationFormat>Widescreen</PresentationFormat>
  <Paragraphs>45</Paragraphs>
  <Slides>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Calibri Light</vt:lpstr>
      <vt:lpstr>Comic Sans MS</vt:lpstr>
      <vt:lpstr>Office Theme</vt:lpstr>
      <vt:lpstr>An Unprecedented Set of High-Resolution Climate Simulations from the International Laboratory for High-Resolution Earth System Prediction (iHESP)   P. Chang1,4, S. Zhang2,4, G. Danabasoglu3,4 + iHESP Team </vt:lpstr>
      <vt:lpstr>Present &amp; Future Tropical Cyclones in HR vs. LR</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Chang, Ping</dc:creator>
  <cp:lastModifiedBy>Chang, Ping</cp:lastModifiedBy>
  <cp:revision>10</cp:revision>
  <cp:lastPrinted>2020-11-30T03:15:04Z</cp:lastPrinted>
  <dcterms:created xsi:type="dcterms:W3CDTF">2020-11-29T22:04:35Z</dcterms:created>
  <dcterms:modified xsi:type="dcterms:W3CDTF">2020-11-30T03:23:14Z</dcterms:modified>
</cp:coreProperties>
</file>

<file path=docProps/thumbnail.jpeg>
</file>